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4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1866" r:id="rId9"/>
    <p:sldId id="271" r:id="rId10"/>
    <p:sldId id="263" r:id="rId11"/>
    <p:sldId id="272" r:id="rId12"/>
    <p:sldId id="274" r:id="rId13"/>
    <p:sldId id="275" r:id="rId14"/>
    <p:sldId id="276" r:id="rId15"/>
    <p:sldId id="273" r:id="rId16"/>
    <p:sldId id="266" r:id="rId17"/>
    <p:sldId id="267" r:id="rId18"/>
    <p:sldId id="277" r:id="rId19"/>
    <p:sldId id="279" r:id="rId20"/>
    <p:sldId id="281" r:id="rId21"/>
    <p:sldId id="280" r:id="rId22"/>
    <p:sldId id="278" r:id="rId23"/>
    <p:sldId id="282" r:id="rId24"/>
    <p:sldId id="283" r:id="rId25"/>
    <p:sldId id="270" r:id="rId26"/>
    <p:sldId id="284" r:id="rId27"/>
  </p:sldIdLst>
  <p:sldSz cx="12192000" cy="6858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mbria" panose="02040503050406030204" pitchFamily="18" charset="0"/>
      <p:regular r:id="rId33"/>
      <p:bold r:id="rId34"/>
      <p:italic r:id="rId35"/>
      <p:boldItalic r:id="rId36"/>
    </p:embeddedFont>
    <p:embeddedFont>
      <p:font typeface="Helvetica" panose="020B0604020202020204" pitchFamily="34" charset="0"/>
      <p:regular r:id="rId37"/>
      <p:bold r:id="rId38"/>
      <p:italic r:id="rId39"/>
      <p:boldItalic r:id="rId40"/>
    </p:embeddedFont>
    <p:embeddedFont>
      <p:font typeface="Helvetica Neue" panose="020B0604020202020204" charset="0"/>
      <p:regular r:id="rId41"/>
      <p:bold r:id="rId42"/>
      <p:italic r:id="rId43"/>
      <p:boldItalic r:id="rId44"/>
    </p:embeddedFont>
    <p:embeddedFont>
      <p:font typeface="Helvetica Neue Light" panose="020B0604020202020204" charset="0"/>
      <p:regular r:id="rId45"/>
      <p:bold r:id="rId46"/>
      <p:italic r:id="rId47"/>
      <p:boldItalic r:id="rId48"/>
    </p:embeddedFont>
    <p:embeddedFont>
      <p:font typeface="Oswald" panose="020B0604020202020204" charset="0"/>
      <p:regular r:id="rId49"/>
      <p:bold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55128A2-0DA6-40F8-8AF0-3EFFE44BBBC6}">
  <a:tblStyle styleId="{455128A2-0DA6-40F8-8AF0-3EFFE44BBBC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F8AEF3A-7149-4054-BB19-AAF381632C89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4" name="Google Shape;11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9" name="Google Shape;21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6" name="Google Shape;36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7" name="Google Shape;367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8" name="Google Shape;40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9" name="Google Shape;409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6" name="Google Shape;416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7" name="Google Shape;417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5" name="Google Shape;425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6" name="Google Shape;426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4" name="Google Shape;374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5" name="Google Shape;375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1" name="Google Shape;241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2" name="Google Shape;242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5" name="Google Shape;285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6" name="Google Shape;286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8" name="Google Shape;468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9" name="Google Shape;469;p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3" name="Google Shape;52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4" name="Google Shape;524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6" name="Google Shape;456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7" name="Google Shape;457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2" name="Google Shape;532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3" name="Google Shape;533;p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5" name="Google Shape;565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6" name="Google Shape;34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7" name="Google Shape;347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0" name="Google Shape;570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1" name="Google Shape;571;p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3" name="Google Shape;13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5" name="Google Shape;185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2" name="Google Shape;192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3" name="Google Shape;193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E59B1-DE0F-6B4C-94CF-1E1B886E4490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9871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6" name="Google Shape;35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7" name="Google Shape;357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dt" idx="10"/>
          </p:nvPr>
        </p:nvSpPr>
        <p:spPr>
          <a:xfrm>
            <a:off x="838201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ldNum" idx="12"/>
          </p:nvPr>
        </p:nvSpPr>
        <p:spPr>
          <a:xfrm>
            <a:off x="10858500" y="6356351"/>
            <a:ext cx="4953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dt" idx="10"/>
          </p:nvPr>
        </p:nvSpPr>
        <p:spPr>
          <a:xfrm>
            <a:off x="838201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body" idx="3"/>
          </p:nvPr>
        </p:nvSpPr>
        <p:spPr>
          <a:xfrm>
            <a:off x="6172199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body" idx="4"/>
          </p:nvPr>
        </p:nvSpPr>
        <p:spPr>
          <a:xfrm>
            <a:off x="6172199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dt" idx="10"/>
          </p:nvPr>
        </p:nvSpPr>
        <p:spPr>
          <a:xfrm>
            <a:off x="838201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dt" idx="10"/>
          </p:nvPr>
        </p:nvSpPr>
        <p:spPr>
          <a:xfrm>
            <a:off x="838201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dt" idx="10"/>
          </p:nvPr>
        </p:nvSpPr>
        <p:spPr>
          <a:xfrm>
            <a:off x="838201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dt" idx="10"/>
          </p:nvPr>
        </p:nvSpPr>
        <p:spPr>
          <a:xfrm>
            <a:off x="838201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>
            <a:spLocks noGrp="1"/>
          </p:cNvSpPr>
          <p:nvPr>
            <p:ph type="title"/>
          </p:nvPr>
        </p:nvSpPr>
        <p:spPr>
          <a:xfrm rot="5400000">
            <a:off x="7133431" y="1956595"/>
            <a:ext cx="5811838" cy="262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17"/>
          <p:cNvSpPr txBox="1">
            <a:spLocks noGrp="1"/>
          </p:cNvSpPr>
          <p:nvPr>
            <p:ph type="dt" idx="10"/>
          </p:nvPr>
        </p:nvSpPr>
        <p:spPr>
          <a:xfrm>
            <a:off x="838201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ntenu avec bloc gris à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29079" y="1249029"/>
            <a:ext cx="3932237" cy="4612022"/>
          </a:xfrm>
          <a:prstGeom prst="rect">
            <a:avLst/>
          </a:prstGeom>
          <a:gradFill flip="none" rotWithShape="1">
            <a:gsLst>
              <a:gs pos="0">
                <a:srgbClr val="FBFBFB"/>
              </a:gs>
              <a:gs pos="100000">
                <a:srgbClr val="F1F1F1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lIns="180000" tIns="180000" rIns="180000" bIns="180000"/>
          <a:lstStyle>
            <a:lvl1pPr marL="0" indent="0">
              <a:buNone/>
              <a:defRPr sz="1417" b="0" i="0" spc="30" baseline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04988" indent="0">
              <a:buNone/>
              <a:defRPr sz="1240"/>
            </a:lvl2pPr>
            <a:lvl3pPr marL="809976" indent="0">
              <a:buNone/>
              <a:defRPr sz="1063"/>
            </a:lvl3pPr>
            <a:lvl4pPr marL="1214963" indent="0">
              <a:buNone/>
              <a:defRPr sz="886"/>
            </a:lvl4pPr>
            <a:lvl5pPr marL="1619951" indent="0">
              <a:buNone/>
              <a:defRPr sz="886"/>
            </a:lvl5pPr>
            <a:lvl6pPr marL="2024939" indent="0">
              <a:buNone/>
              <a:defRPr sz="886"/>
            </a:lvl6pPr>
            <a:lvl7pPr marL="2429927" indent="0">
              <a:buNone/>
              <a:defRPr sz="886"/>
            </a:lvl7pPr>
            <a:lvl8pPr marL="2834914" indent="0">
              <a:buNone/>
              <a:defRPr sz="886"/>
            </a:lvl8pPr>
            <a:lvl9pPr marL="3239902" indent="0">
              <a:buNone/>
              <a:defRPr sz="886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8" name="Connecteur droit 17"/>
          <p:cNvCxnSpPr/>
          <p:nvPr/>
        </p:nvCxnSpPr>
        <p:spPr>
          <a:xfrm>
            <a:off x="406253" y="6212018"/>
            <a:ext cx="11475702" cy="58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26231" y="365127"/>
            <a:ext cx="11335086" cy="64366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fr-CH" dirty="0"/>
              <a:t>CLIQUEZ ET MODIFIEZ LE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21" hasCustomPrompt="1"/>
          </p:nvPr>
        </p:nvSpPr>
        <p:spPr>
          <a:xfrm>
            <a:off x="426232" y="1203755"/>
            <a:ext cx="6888612" cy="4701760"/>
          </a:xfrm>
          <a:prstGeom prst="rect">
            <a:avLst/>
          </a:prstGeom>
        </p:spPr>
        <p:txBody>
          <a:bodyPr/>
          <a:lstStyle>
            <a:lvl1pPr marL="0" marR="0" indent="0" algn="l" defTabSz="809976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0">
                <a:latin typeface="Helvetica" charset="0"/>
                <a:ea typeface="Helvetica" charset="0"/>
                <a:cs typeface="Helvetica" charset="0"/>
              </a:defRPr>
            </a:lvl1pPr>
            <a:lvl2pPr marL="288000" indent="0">
              <a:spcBef>
                <a:spcPts val="900"/>
              </a:spcBef>
              <a:spcAft>
                <a:spcPts val="0"/>
              </a:spcAft>
              <a:buNone/>
              <a:tabLst/>
              <a:defRPr sz="2400" b="0" cap="none" baseline="0">
                <a:latin typeface="Helvetica" charset="0"/>
                <a:ea typeface="Helvetica" charset="0"/>
                <a:cs typeface="Helvetica" charset="0"/>
              </a:defRPr>
            </a:lvl2pPr>
            <a:lvl3pPr marL="576000" indent="0">
              <a:spcBef>
                <a:spcPts val="900"/>
              </a:spcBef>
              <a:spcAft>
                <a:spcPts val="0"/>
              </a:spcAft>
              <a:buNone/>
              <a:tabLst/>
              <a:defRPr sz="2000" b="0" cap="none" baseline="0">
                <a:latin typeface="Helvetica" charset="0"/>
                <a:ea typeface="Helvetica" charset="0"/>
                <a:cs typeface="Helvetica" charset="0"/>
              </a:defRPr>
            </a:lvl3pPr>
            <a:lvl4pPr marL="864000" indent="0">
              <a:spcBef>
                <a:spcPts val="900"/>
              </a:spcBef>
              <a:spcAft>
                <a:spcPts val="0"/>
              </a:spcAft>
              <a:buFontTx/>
              <a:buNone/>
              <a:tabLst/>
              <a:defRPr sz="1600" b="0" i="0" cap="none" baseline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152000" marR="0" indent="0" algn="l" defTabSz="809976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1600" b="0" baseline="0">
                <a:solidFill>
                  <a:srgbClr val="A42B22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492125" marR="0" indent="0" algn="l" defTabSz="809976" rtl="0" eaLnBrk="1" fontAlgn="auto" latinLnBrk="0" hangingPunct="1">
              <a:lnSpc>
                <a:spcPct val="90000"/>
              </a:lnSpc>
              <a:spcBef>
                <a:spcPts val="44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506" b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6pPr>
            <a:lvl7pPr>
              <a:defRPr sz="1688"/>
            </a:lvl7pPr>
          </a:lstStyle>
          <a:p>
            <a:pPr lvl="0"/>
            <a:r>
              <a:rPr lang="fr-CH" dirty="0"/>
              <a:t>Texte normal</a:t>
            </a:r>
          </a:p>
          <a:p>
            <a:pPr lvl="1"/>
            <a:r>
              <a:rPr lang="fr-CH" dirty="0"/>
              <a:t>Texte niveau 2</a:t>
            </a:r>
          </a:p>
          <a:p>
            <a:pPr lvl="2"/>
            <a:r>
              <a:rPr lang="fr-CH" dirty="0"/>
              <a:t>Texte niveau 3</a:t>
            </a:r>
          </a:p>
          <a:p>
            <a:pPr lvl="3"/>
            <a:r>
              <a:rPr lang="fr-CH" dirty="0"/>
              <a:t>Texte niveau 4</a:t>
            </a:r>
          </a:p>
          <a:p>
            <a:pPr lvl="4"/>
            <a:r>
              <a:rPr lang="fr-CH" dirty="0"/>
              <a:t>Texte rouge</a:t>
            </a:r>
          </a:p>
          <a:p>
            <a:pPr lvl="4"/>
            <a:endParaRPr lang="fr-CH" dirty="0"/>
          </a:p>
        </p:txBody>
      </p:sp>
      <p:cxnSp>
        <p:nvCxnSpPr>
          <p:cNvPr id="12" name="Connecteur droit 17">
            <a:extLst>
              <a:ext uri="{FF2B5EF4-FFF2-40B4-BE49-F238E27FC236}">
                <a16:creationId xmlns:a16="http://schemas.microsoft.com/office/drawing/2014/main" id="{2875B02E-66B7-4402-AB6D-DC87F7B394DB}"/>
              </a:ext>
            </a:extLst>
          </p:cNvPr>
          <p:cNvCxnSpPr/>
          <p:nvPr userDrawn="1"/>
        </p:nvCxnSpPr>
        <p:spPr>
          <a:xfrm>
            <a:off x="406253" y="6212018"/>
            <a:ext cx="11475702" cy="589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454D77-1151-4374-94B2-1553D0897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2736" y="6336177"/>
            <a:ext cx="486574" cy="365125"/>
          </a:xfrm>
          <a:prstGeom prst="rect">
            <a:avLst/>
          </a:prstGeom>
        </p:spPr>
        <p:txBody>
          <a:bodyPr vert="horz" lIns="91440" tIns="46800" rIns="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F6E56844-6474-974F-A856-B3321E49FF06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4" name="Espace réservé du pied de page 3">
            <a:extLst>
              <a:ext uri="{FF2B5EF4-FFF2-40B4-BE49-F238E27FC236}">
                <a16:creationId xmlns:a16="http://schemas.microsoft.com/office/drawing/2014/main" id="{8BFD5AFA-CF3D-46B2-84BF-E0B40CD8D8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450" y="6317565"/>
            <a:ext cx="7032481" cy="365125"/>
          </a:xfrm>
          <a:prstGeom prst="rect">
            <a:avLst/>
          </a:prstGeom>
        </p:spPr>
        <p:txBody>
          <a:bodyPr anchor="ctr" anchorCtr="0"/>
          <a:lstStyle>
            <a:lvl1pPr>
              <a:defRPr sz="900">
                <a:solidFill>
                  <a:srgbClr val="898989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algn="ctr"/>
            <a:r>
              <a:rPr lang="en-US" dirty="0" err="1"/>
              <a:t>Nuru</a:t>
            </a:r>
            <a:r>
              <a:rPr lang="en-US" dirty="0"/>
              <a:t> – Confidential Information Memorandum - 2020</a:t>
            </a:r>
            <a:endParaRPr lang="fr-FR" dirty="0"/>
          </a:p>
        </p:txBody>
      </p:sp>
      <p:pic>
        <p:nvPicPr>
          <p:cNvPr id="16" name="Picture 2" descr="Résultat de recherche d'images pour &quot;nuru congo&quot;&quot;">
            <a:extLst>
              <a:ext uri="{FF2B5EF4-FFF2-40B4-BE49-F238E27FC236}">
                <a16:creationId xmlns:a16="http://schemas.microsoft.com/office/drawing/2014/main" id="{4C2866B6-0ECC-4739-AC13-CD398386802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2" r="11071" b="16371"/>
          <a:stretch/>
        </p:blipFill>
        <p:spPr bwMode="auto">
          <a:xfrm>
            <a:off x="885995" y="6232519"/>
            <a:ext cx="528005" cy="52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720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dt" idx="10"/>
          </p:nvPr>
        </p:nvSpPr>
        <p:spPr>
          <a:xfrm>
            <a:off x="838201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bloc gris à droite">
  <p:cSld name="Contenu avec bloc gris à droi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7829079" y="1249029"/>
            <a:ext cx="3932237" cy="4612022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F1F1F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1417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None/>
              <a:defRPr sz="124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1063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885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885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885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885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885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885"/>
            </a:lvl9pPr>
          </a:lstStyle>
          <a:p>
            <a:endParaRPr/>
          </a:p>
        </p:txBody>
      </p:sp>
      <p:cxnSp>
        <p:nvCxnSpPr>
          <p:cNvPr id="28" name="Google Shape;28;p4"/>
          <p:cNvCxnSpPr/>
          <p:nvPr/>
        </p:nvCxnSpPr>
        <p:spPr>
          <a:xfrm>
            <a:off x="406253" y="6212018"/>
            <a:ext cx="11475702" cy="5899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426231" y="365127"/>
            <a:ext cx="11335086" cy="64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2"/>
          </p:nvPr>
        </p:nvSpPr>
        <p:spPr>
          <a:xfrm>
            <a:off x="426232" y="1203755"/>
            <a:ext cx="6888612" cy="4701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2400"/>
              <a:buNone/>
              <a:defRPr sz="2400" b="0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2000"/>
              <a:buNone/>
              <a:defRPr sz="2000" b="0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800"/>
              <a:buFont typeface="Helvetica Neue"/>
              <a:buNone/>
              <a:defRPr sz="1600" b="0" i="0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A42B22"/>
              </a:buClr>
              <a:buSzPts val="1600"/>
              <a:buFont typeface="Arial"/>
              <a:buNone/>
              <a:defRPr sz="1600" b="0">
                <a:solidFill>
                  <a:srgbClr val="A42B2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24231" algn="l">
              <a:lnSpc>
                <a:spcPct val="90000"/>
              </a:lnSpc>
              <a:spcBef>
                <a:spcPts val="443"/>
              </a:spcBef>
              <a:spcAft>
                <a:spcPts val="0"/>
              </a:spcAft>
              <a:buClr>
                <a:schemeClr val="dk1"/>
              </a:buClr>
              <a:buSzPts val="1506"/>
              <a:buFont typeface="Arial"/>
              <a:buChar char="•"/>
              <a:defRPr sz="1506" b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687"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31" name="Google Shape;31;p4"/>
          <p:cNvCxnSpPr/>
          <p:nvPr/>
        </p:nvCxnSpPr>
        <p:spPr>
          <a:xfrm>
            <a:off x="406253" y="6212018"/>
            <a:ext cx="11475702" cy="5899"/>
          </a:xfrm>
          <a:prstGeom prst="straightConnector1">
            <a:avLst/>
          </a:prstGeom>
          <a:noFill/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11372736" y="6336177"/>
            <a:ext cx="4865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6800" rIns="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ftr" idx="11"/>
          </p:nvPr>
        </p:nvSpPr>
        <p:spPr>
          <a:xfrm>
            <a:off x="2171450" y="6317565"/>
            <a:ext cx="70324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9898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4" name="Google Shape;34;p4" descr="Résultat de recherche d'images pour &quot;nuru congo&quot;&quot;"/>
          <p:cNvPicPr preferRelativeResize="0"/>
          <p:nvPr/>
        </p:nvPicPr>
        <p:blipFill rotWithShape="1">
          <a:blip r:embed="rId2">
            <a:alphaModFix/>
          </a:blip>
          <a:srcRect l="13811" r="11071" b="16371"/>
          <a:stretch/>
        </p:blipFill>
        <p:spPr>
          <a:xfrm>
            <a:off x="885995" y="6232519"/>
            <a:ext cx="528005" cy="5207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8201" y="1825626"/>
            <a:ext cx="51816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6172200" y="1825626"/>
            <a:ext cx="51816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838201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 type="picTx">
  <p:cSld name="PICTURE_WITH_CAPTION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0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1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bloc gris à droite">
  <p:cSld name="1_Contenu avec bloc gris à droit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body" idx="1"/>
          </p:nvPr>
        </p:nvSpPr>
        <p:spPr>
          <a:xfrm>
            <a:off x="7829079" y="1249029"/>
            <a:ext cx="3932237" cy="4612022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F1F1F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17"/>
              <a:buNone/>
              <a:defRPr sz="1417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240"/>
              <a:buNone/>
              <a:defRPr sz="1240"/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063"/>
              <a:buNone/>
              <a:defRPr sz="1063"/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886"/>
              <a:buNone/>
              <a:defRPr sz="885"/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A42B22"/>
              </a:buClr>
              <a:buSzPts val="886"/>
              <a:buNone/>
              <a:defRPr sz="885"/>
            </a:lvl5pPr>
            <a:lvl6pPr marL="2743200" lvl="5" indent="-228600" algn="l">
              <a:lnSpc>
                <a:spcPct val="90000"/>
              </a:lnSpc>
              <a:spcBef>
                <a:spcPts val="443"/>
              </a:spcBef>
              <a:spcAft>
                <a:spcPts val="0"/>
              </a:spcAft>
              <a:buClr>
                <a:schemeClr val="dk1"/>
              </a:buClr>
              <a:buSzPts val="886"/>
              <a:buNone/>
              <a:defRPr sz="885"/>
            </a:lvl6pPr>
            <a:lvl7pPr marL="3200400" lvl="6" indent="-228600" algn="l">
              <a:lnSpc>
                <a:spcPct val="90000"/>
              </a:lnSpc>
              <a:spcBef>
                <a:spcPts val="443"/>
              </a:spcBef>
              <a:spcAft>
                <a:spcPts val="0"/>
              </a:spcAft>
              <a:buClr>
                <a:schemeClr val="dk1"/>
              </a:buClr>
              <a:buSzPts val="886"/>
              <a:buNone/>
              <a:defRPr sz="885"/>
            </a:lvl7pPr>
            <a:lvl8pPr marL="3657600" lvl="7" indent="-228600" algn="l">
              <a:lnSpc>
                <a:spcPct val="90000"/>
              </a:lnSpc>
              <a:spcBef>
                <a:spcPts val="443"/>
              </a:spcBef>
              <a:spcAft>
                <a:spcPts val="0"/>
              </a:spcAft>
              <a:buClr>
                <a:schemeClr val="dk1"/>
              </a:buClr>
              <a:buSzPts val="886"/>
              <a:buNone/>
              <a:defRPr sz="885"/>
            </a:lvl8pPr>
            <a:lvl9pPr marL="4114800" lvl="8" indent="-228600" algn="l">
              <a:lnSpc>
                <a:spcPct val="90000"/>
              </a:lnSpc>
              <a:spcBef>
                <a:spcPts val="443"/>
              </a:spcBef>
              <a:spcAft>
                <a:spcPts val="0"/>
              </a:spcAft>
              <a:buClr>
                <a:schemeClr val="dk1"/>
              </a:buClr>
              <a:buSzPts val="886"/>
              <a:buNone/>
              <a:defRPr sz="885"/>
            </a:lvl9pPr>
          </a:lstStyle>
          <a:p>
            <a:endParaRPr/>
          </a:p>
        </p:txBody>
      </p:sp>
      <p:cxnSp>
        <p:nvCxnSpPr>
          <p:cNvPr id="52" name="Google Shape;52;p8"/>
          <p:cNvCxnSpPr/>
          <p:nvPr/>
        </p:nvCxnSpPr>
        <p:spPr>
          <a:xfrm>
            <a:off x="406253" y="6212018"/>
            <a:ext cx="11475702" cy="5899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426231" y="365127"/>
            <a:ext cx="11335086" cy="64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2129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2"/>
          </p:nvPr>
        </p:nvSpPr>
        <p:spPr>
          <a:xfrm>
            <a:off x="426232" y="1203755"/>
            <a:ext cx="6888612" cy="4701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0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  <a:defRPr sz="1600" b="0" i="0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A42B22"/>
              </a:buClr>
              <a:buSzPts val="1600"/>
              <a:buFont typeface="Arial"/>
              <a:buNone/>
              <a:defRPr sz="1600" b="0">
                <a:solidFill>
                  <a:srgbClr val="A42B2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24231" algn="l">
              <a:lnSpc>
                <a:spcPct val="90000"/>
              </a:lnSpc>
              <a:spcBef>
                <a:spcPts val="443"/>
              </a:spcBef>
              <a:spcAft>
                <a:spcPts val="0"/>
              </a:spcAft>
              <a:buClr>
                <a:schemeClr val="dk1"/>
              </a:buClr>
              <a:buSzPts val="1506"/>
              <a:buFont typeface="Arial"/>
              <a:buChar char="•"/>
              <a:defRPr sz="1506" b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lvl="6" indent="-335788" algn="l">
              <a:lnSpc>
                <a:spcPct val="90000"/>
              </a:lnSpc>
              <a:spcBef>
                <a:spcPts val="443"/>
              </a:spcBef>
              <a:spcAft>
                <a:spcPts val="0"/>
              </a:spcAft>
              <a:buClr>
                <a:schemeClr val="dk1"/>
              </a:buClr>
              <a:buSzPts val="1688"/>
              <a:buChar char="•"/>
              <a:defRPr sz="1687"/>
            </a:lvl7pPr>
            <a:lvl8pPr marL="3657600" lvl="7" indent="-342900" algn="l">
              <a:lnSpc>
                <a:spcPct val="90000"/>
              </a:lnSpc>
              <a:spcBef>
                <a:spcPts val="44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4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55" name="Google Shape;55;p8"/>
          <p:cNvCxnSpPr/>
          <p:nvPr/>
        </p:nvCxnSpPr>
        <p:spPr>
          <a:xfrm>
            <a:off x="406253" y="6212018"/>
            <a:ext cx="11475702" cy="5899"/>
          </a:xfrm>
          <a:prstGeom prst="straightConnector1">
            <a:avLst/>
          </a:prstGeom>
          <a:noFill/>
          <a:ln w="9525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6" name="Google Shape;56;p8"/>
          <p:cNvSpPr txBox="1">
            <a:spLocks noGrp="1"/>
          </p:cNvSpPr>
          <p:nvPr>
            <p:ph type="sldNum" idx="12"/>
          </p:nvPr>
        </p:nvSpPr>
        <p:spPr>
          <a:xfrm>
            <a:off x="11372736" y="6336177"/>
            <a:ext cx="4865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6800" rIns="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ftr" idx="11"/>
          </p:nvPr>
        </p:nvSpPr>
        <p:spPr>
          <a:xfrm>
            <a:off x="2171450" y="6317565"/>
            <a:ext cx="70324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9898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58" name="Google Shape;58;p8" descr="Résultat de recherche d'images pour &quot;nuru congo&quot;&quot;"/>
          <p:cNvPicPr preferRelativeResize="0"/>
          <p:nvPr/>
        </p:nvPicPr>
        <p:blipFill rotWithShape="1">
          <a:blip r:embed="rId2">
            <a:alphaModFix/>
          </a:blip>
          <a:srcRect l="13811" r="11070" b="16371"/>
          <a:stretch/>
        </p:blipFill>
        <p:spPr>
          <a:xfrm>
            <a:off x="885995" y="6232519"/>
            <a:ext cx="528005" cy="5207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60;p9"/>
          <p:cNvCxnSpPr/>
          <p:nvPr/>
        </p:nvCxnSpPr>
        <p:spPr>
          <a:xfrm>
            <a:off x="406253" y="6212018"/>
            <a:ext cx="11475702" cy="5899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426231" y="365127"/>
            <a:ext cx="11335086" cy="64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1"/>
          </p:nvPr>
        </p:nvSpPr>
        <p:spPr>
          <a:xfrm>
            <a:off x="426231" y="1203755"/>
            <a:ext cx="11335086" cy="4701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2400"/>
              <a:buNone/>
              <a:defRPr sz="2400" b="0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2000"/>
              <a:buNone/>
              <a:defRPr sz="2000" b="0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800"/>
              <a:buFont typeface="Helvetica Neue"/>
              <a:buNone/>
              <a:defRPr sz="1600" b="0" i="0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A42B22"/>
              </a:buClr>
              <a:buSzPts val="1600"/>
              <a:buFont typeface="Arial"/>
              <a:buNone/>
              <a:defRPr sz="1600" b="0">
                <a:solidFill>
                  <a:srgbClr val="A42B2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24231" algn="l">
              <a:lnSpc>
                <a:spcPct val="90000"/>
              </a:lnSpc>
              <a:spcBef>
                <a:spcPts val="443"/>
              </a:spcBef>
              <a:spcAft>
                <a:spcPts val="0"/>
              </a:spcAft>
              <a:buClr>
                <a:schemeClr val="dk1"/>
              </a:buClr>
              <a:buSzPts val="1506"/>
              <a:buFont typeface="Arial"/>
              <a:buChar char="•"/>
              <a:defRPr sz="1506" b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687"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63" name="Google Shape;63;p9"/>
          <p:cNvCxnSpPr/>
          <p:nvPr/>
        </p:nvCxnSpPr>
        <p:spPr>
          <a:xfrm>
            <a:off x="406253" y="6212018"/>
            <a:ext cx="11475702" cy="5899"/>
          </a:xfrm>
          <a:prstGeom prst="straightConnector1">
            <a:avLst/>
          </a:prstGeom>
          <a:noFill/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11372736" y="6336177"/>
            <a:ext cx="4865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6800" rIns="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65" name="Google Shape;65;p9" descr="Résultat de recherche d'images pour &quot;nuru congo&quot;&quot;"/>
          <p:cNvPicPr preferRelativeResize="0"/>
          <p:nvPr/>
        </p:nvPicPr>
        <p:blipFill rotWithShape="1">
          <a:blip r:embed="rId2">
            <a:alphaModFix/>
          </a:blip>
          <a:srcRect l="13811" r="11071" b="16371"/>
          <a:stretch/>
        </p:blipFill>
        <p:spPr>
          <a:xfrm>
            <a:off x="885995" y="6232519"/>
            <a:ext cx="528005" cy="520708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9"/>
          <p:cNvSpPr txBox="1">
            <a:spLocks noGrp="1"/>
          </p:cNvSpPr>
          <p:nvPr>
            <p:ph type="ftr" idx="11"/>
          </p:nvPr>
        </p:nvSpPr>
        <p:spPr>
          <a:xfrm>
            <a:off x="2171450" y="6317565"/>
            <a:ext cx="703248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9898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ullets &amp; Photo">
  <p:cSld name="Title, Bullets &amp; Photo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336550" y="177800"/>
            <a:ext cx="1152525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body" idx="1"/>
          </p:nvPr>
        </p:nvSpPr>
        <p:spPr>
          <a:xfrm>
            <a:off x="336550" y="1917700"/>
            <a:ext cx="5524500" cy="44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499364" algn="l">
              <a:lnSpc>
                <a:spcPct val="100000"/>
              </a:lnSpc>
              <a:spcBef>
                <a:spcPts val="2650"/>
              </a:spcBef>
              <a:spcAft>
                <a:spcPts val="0"/>
              </a:spcAft>
              <a:buClr>
                <a:srgbClr val="535353"/>
              </a:buClr>
              <a:buSzPts val="4264"/>
              <a:buFont typeface="Gill Sans"/>
              <a:buChar char="•"/>
              <a:defRPr sz="2600"/>
            </a:lvl1pPr>
            <a:lvl2pPr marL="914400" lvl="1" indent="-499364" algn="l">
              <a:lnSpc>
                <a:spcPct val="100000"/>
              </a:lnSpc>
              <a:spcBef>
                <a:spcPts val="2650"/>
              </a:spcBef>
              <a:spcAft>
                <a:spcPts val="0"/>
              </a:spcAft>
              <a:buClr>
                <a:srgbClr val="535353"/>
              </a:buClr>
              <a:buSzPts val="4264"/>
              <a:buFont typeface="Gill Sans"/>
              <a:buChar char="•"/>
              <a:defRPr sz="2600"/>
            </a:lvl2pPr>
            <a:lvl3pPr marL="1371600" lvl="2" indent="-499364" algn="l">
              <a:lnSpc>
                <a:spcPct val="100000"/>
              </a:lnSpc>
              <a:spcBef>
                <a:spcPts val="2650"/>
              </a:spcBef>
              <a:spcAft>
                <a:spcPts val="0"/>
              </a:spcAft>
              <a:buClr>
                <a:srgbClr val="535353"/>
              </a:buClr>
              <a:buSzPts val="4264"/>
              <a:buFont typeface="Gill Sans"/>
              <a:buChar char="•"/>
              <a:defRPr sz="2600"/>
            </a:lvl3pPr>
            <a:lvl4pPr marL="1828800" lvl="3" indent="-499364" algn="l">
              <a:lnSpc>
                <a:spcPct val="100000"/>
              </a:lnSpc>
              <a:spcBef>
                <a:spcPts val="2650"/>
              </a:spcBef>
              <a:spcAft>
                <a:spcPts val="0"/>
              </a:spcAft>
              <a:buClr>
                <a:srgbClr val="535353"/>
              </a:buClr>
              <a:buSzPts val="4264"/>
              <a:buFont typeface="Gill Sans"/>
              <a:buChar char="•"/>
              <a:defRPr sz="2600"/>
            </a:lvl4pPr>
            <a:lvl5pPr marL="2286000" lvl="4" indent="-499364" algn="l">
              <a:lnSpc>
                <a:spcPct val="100000"/>
              </a:lnSpc>
              <a:spcBef>
                <a:spcPts val="2650"/>
              </a:spcBef>
              <a:spcAft>
                <a:spcPts val="0"/>
              </a:spcAft>
              <a:buClr>
                <a:srgbClr val="535353"/>
              </a:buClr>
              <a:buSzPts val="4264"/>
              <a:buFont typeface="Gill Sans"/>
              <a:buChar char="•"/>
              <a:defRPr sz="2600"/>
            </a:lvl5pPr>
            <a:lvl6pPr marL="2743200" lvl="5" indent="-322326" algn="l">
              <a:lnSpc>
                <a:spcPct val="120000"/>
              </a:lnSpc>
              <a:spcBef>
                <a:spcPts val="3250"/>
              </a:spcBef>
              <a:spcAft>
                <a:spcPts val="0"/>
              </a:spcAft>
              <a:buClr>
                <a:srgbClr val="535353"/>
              </a:buClr>
              <a:buSzPts val="1476"/>
              <a:buChar char="•"/>
              <a:defRPr/>
            </a:lvl6pPr>
            <a:lvl7pPr marL="3200400" lvl="6" indent="-322326" algn="l">
              <a:lnSpc>
                <a:spcPct val="120000"/>
              </a:lnSpc>
              <a:spcBef>
                <a:spcPts val="3250"/>
              </a:spcBef>
              <a:spcAft>
                <a:spcPts val="0"/>
              </a:spcAft>
              <a:buClr>
                <a:srgbClr val="535353"/>
              </a:buClr>
              <a:buSzPts val="1476"/>
              <a:buChar char="•"/>
              <a:defRPr/>
            </a:lvl7pPr>
            <a:lvl8pPr marL="3657600" lvl="7" indent="-322326" algn="l">
              <a:lnSpc>
                <a:spcPct val="120000"/>
              </a:lnSpc>
              <a:spcBef>
                <a:spcPts val="3250"/>
              </a:spcBef>
              <a:spcAft>
                <a:spcPts val="0"/>
              </a:spcAft>
              <a:buClr>
                <a:srgbClr val="535353"/>
              </a:buClr>
              <a:buSzPts val="1476"/>
              <a:buChar char="•"/>
              <a:defRPr/>
            </a:lvl8pPr>
            <a:lvl9pPr marL="4114800" lvl="8" indent="-322326" algn="l">
              <a:lnSpc>
                <a:spcPct val="120000"/>
              </a:lnSpc>
              <a:spcBef>
                <a:spcPts val="3250"/>
              </a:spcBef>
              <a:spcAft>
                <a:spcPts val="0"/>
              </a:spcAft>
              <a:buClr>
                <a:srgbClr val="535353"/>
              </a:buClr>
              <a:buSzPts val="1476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dt" idx="10"/>
          </p:nvPr>
        </p:nvSpPr>
        <p:spPr>
          <a:xfrm>
            <a:off x="838201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1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5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g"/><Relationship Id="rId13" Type="http://schemas.openxmlformats.org/officeDocument/2006/relationships/image" Target="../media/image60.png"/><Relationship Id="rId3" Type="http://schemas.openxmlformats.org/officeDocument/2006/relationships/image" Target="../media/image50.png"/><Relationship Id="rId7" Type="http://schemas.openxmlformats.org/officeDocument/2006/relationships/image" Target="../media/image54.jp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jpg"/><Relationship Id="rId4" Type="http://schemas.openxmlformats.org/officeDocument/2006/relationships/image" Target="../media/image51.jpg"/><Relationship Id="rId9" Type="http://schemas.openxmlformats.org/officeDocument/2006/relationships/image" Target="../media/image56.jpg"/><Relationship Id="rId14" Type="http://schemas.openxmlformats.org/officeDocument/2006/relationships/image" Target="../media/image6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nuru.cd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1343" y="17991"/>
            <a:ext cx="12214686" cy="760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8"/>
          <p:cNvSpPr/>
          <p:nvPr/>
        </p:nvSpPr>
        <p:spPr>
          <a:xfrm>
            <a:off x="-11343" y="-25408"/>
            <a:ext cx="12214685" cy="7644349"/>
          </a:xfrm>
          <a:prstGeom prst="rect">
            <a:avLst/>
          </a:prstGeom>
          <a:gradFill>
            <a:gsLst>
              <a:gs pos="0">
                <a:srgbClr val="FFFFFF">
                  <a:alpha val="91372"/>
                </a:srgbClr>
              </a:gs>
              <a:gs pos="32000">
                <a:srgbClr val="FFFFFF">
                  <a:alpha val="91372"/>
                </a:srgbClr>
              </a:gs>
              <a:gs pos="100000">
                <a:srgbClr val="FFFFFF">
                  <a:alpha val="42352"/>
                </a:srgbClr>
              </a:gs>
            </a:gsLst>
            <a:lin ang="186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8"/>
          <p:cNvSpPr/>
          <p:nvPr/>
        </p:nvSpPr>
        <p:spPr>
          <a:xfrm>
            <a:off x="788518" y="6309320"/>
            <a:ext cx="2429775" cy="19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18000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chemeClr val="dk2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September 2020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18"/>
          <p:cNvSpPr/>
          <p:nvPr/>
        </p:nvSpPr>
        <p:spPr>
          <a:xfrm rot="5400000">
            <a:off x="6407336" y="3975613"/>
            <a:ext cx="793622" cy="793622"/>
          </a:xfrm>
          <a:custGeom>
            <a:avLst/>
            <a:gdLst/>
            <a:ahLst/>
            <a:cxnLst/>
            <a:rect l="l" t="t" r="r" b="b"/>
            <a:pathLst>
              <a:path w="665" h="665" extrusionOk="0">
                <a:moveTo>
                  <a:pt x="20" y="665"/>
                </a:moveTo>
                <a:cubicBezTo>
                  <a:pt x="9" y="665"/>
                  <a:pt x="0" y="656"/>
                  <a:pt x="0" y="64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645" y="0"/>
                  <a:pt x="645" y="0"/>
                  <a:pt x="645" y="0"/>
                </a:cubicBezTo>
                <a:cubicBezTo>
                  <a:pt x="656" y="0"/>
                  <a:pt x="665" y="9"/>
                  <a:pt x="665" y="20"/>
                </a:cubicBezTo>
                <a:cubicBezTo>
                  <a:pt x="665" y="31"/>
                  <a:pt x="656" y="40"/>
                  <a:pt x="645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645"/>
                  <a:pt x="40" y="645"/>
                  <a:pt x="40" y="645"/>
                </a:cubicBezTo>
                <a:cubicBezTo>
                  <a:pt x="40" y="656"/>
                  <a:pt x="31" y="665"/>
                  <a:pt x="20" y="665"/>
                </a:cubicBezTo>
                <a:close/>
              </a:path>
            </a:pathLst>
          </a:custGeom>
          <a:solidFill>
            <a:srgbClr val="3F762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2A4F1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0" name="Google Shape;120;p18" descr="A picture containing foo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1358" y="437218"/>
            <a:ext cx="1417129" cy="2211086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8"/>
          <p:cNvSpPr txBox="1"/>
          <p:nvPr/>
        </p:nvSpPr>
        <p:spPr>
          <a:xfrm>
            <a:off x="651358" y="4079248"/>
            <a:ext cx="8150269" cy="137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3CC03"/>
              </a:buClr>
              <a:buSzPts val="4400"/>
              <a:buFont typeface="Helvetica Neue"/>
              <a:buNone/>
            </a:pPr>
            <a:r>
              <a:rPr lang="en-GB" sz="4400" b="0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leading smart </a:t>
            </a:r>
            <a:br>
              <a:rPr lang="en-GB" sz="4400" b="0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4400" b="0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distributed utility in DRC</a:t>
            </a:r>
            <a:endParaRPr sz="1400" b="0" i="0" u="none" strike="noStrike" cap="none">
              <a:solidFill>
                <a:srgbClr val="3F762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5"/>
          <p:cNvSpPr txBox="1">
            <a:spLocks noGrp="1"/>
          </p:cNvSpPr>
          <p:nvPr>
            <p:ph type="body" idx="1"/>
          </p:nvPr>
        </p:nvSpPr>
        <p:spPr>
          <a:xfrm>
            <a:off x="7459579" y="1249029"/>
            <a:ext cx="4301737" cy="4612022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F1F1F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n-GB" b="1"/>
              <a:t>73% </a:t>
            </a:r>
            <a:r>
              <a:rPr lang="en-GB"/>
              <a:t>of Goma’s residents suggest that exterior lighting is important to enhancing the local security context (HHI, 2017)</a:t>
            </a:r>
            <a:endParaRPr/>
          </a:p>
        </p:txBody>
      </p:sp>
      <p:pic>
        <p:nvPicPr>
          <p:cNvPr id="222" name="Google Shape;222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59579" y="2277816"/>
            <a:ext cx="4301737" cy="3331155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5"/>
          <p:cNvSpPr txBox="1">
            <a:spLocks noGrp="1"/>
          </p:cNvSpPr>
          <p:nvPr>
            <p:ph type="title"/>
          </p:nvPr>
        </p:nvSpPr>
        <p:spPr>
          <a:xfrm>
            <a:off x="426231" y="365127"/>
            <a:ext cx="11335086" cy="64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959" b="1">
                <a:solidFill>
                  <a:srgbClr val="3F762A"/>
                </a:solidFill>
              </a:rPr>
              <a:t>Urban infrastructure and urban fragility</a:t>
            </a:r>
            <a:endParaRPr/>
          </a:p>
        </p:txBody>
      </p:sp>
      <p:pic>
        <p:nvPicPr>
          <p:cNvPr id="224" name="Google Shape;224;p25" descr="A group of people holding a sig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r="1" b="51540"/>
          <a:stretch/>
        </p:blipFill>
        <p:spPr>
          <a:xfrm>
            <a:off x="426232" y="1203755"/>
            <a:ext cx="6888612" cy="47017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795796F-CD26-4298-A159-7E4F4531478F}"/>
              </a:ext>
            </a:extLst>
          </p:cNvPr>
          <p:cNvSpPr txBox="1"/>
          <p:nvPr/>
        </p:nvSpPr>
        <p:spPr>
          <a:xfrm>
            <a:off x="7314844" y="5877667"/>
            <a:ext cx="44384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Rift Valley Institute, 2019.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4"/>
          <p:cNvSpPr txBox="1">
            <a:spLocks noGrp="1"/>
          </p:cNvSpPr>
          <p:nvPr>
            <p:ph type="body" idx="1"/>
          </p:nvPr>
        </p:nvSpPr>
        <p:spPr>
          <a:xfrm>
            <a:off x="7311880" y="1724602"/>
            <a:ext cx="4642500" cy="3671248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F1F1F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285750" lvl="0" indent="-2667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n-GB" sz="1300" dirty="0"/>
              <a:t>Est. population: 80,000+, 12,000+ households </a:t>
            </a:r>
            <a:endParaRPr sz="1117" dirty="0"/>
          </a:p>
          <a:p>
            <a:pPr marL="285750" lvl="0" indent="-2667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n-GB" sz="1300" dirty="0"/>
              <a:t>Ethnically diverse</a:t>
            </a:r>
            <a:endParaRPr sz="1117" dirty="0"/>
          </a:p>
          <a:p>
            <a:pPr marL="285750" lvl="0" indent="-2667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n-GB" sz="1300" dirty="0"/>
              <a:t>Former Internally Displaced Persons and refugees</a:t>
            </a:r>
            <a:endParaRPr sz="1117" dirty="0"/>
          </a:p>
          <a:p>
            <a:pPr marL="285750" lvl="0" indent="-2667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n-GB" sz="1300" dirty="0"/>
              <a:t>3% energy access rates</a:t>
            </a:r>
            <a:endParaRPr sz="1117" dirty="0"/>
          </a:p>
          <a:p>
            <a:pPr marL="285750" lvl="0" indent="-2667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n-GB" sz="1300" dirty="0"/>
              <a:t>40% of pop. “very poor”</a:t>
            </a:r>
            <a:endParaRPr sz="1117" dirty="0"/>
          </a:p>
          <a:p>
            <a:pPr marL="285750" lvl="0" indent="-2667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n-GB" sz="1300" dirty="0"/>
              <a:t>72% lack good access to water</a:t>
            </a:r>
            <a:endParaRPr sz="1117" dirty="0"/>
          </a:p>
          <a:p>
            <a:pPr marL="285750" lvl="0" indent="-2667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n-GB" sz="1300" dirty="0"/>
              <a:t>65% lack access to quality healthcare </a:t>
            </a:r>
            <a:endParaRPr sz="1117" dirty="0"/>
          </a:p>
          <a:p>
            <a:pPr marL="285750" lvl="0" indent="-2667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n-GB" sz="1300" dirty="0"/>
              <a:t>41% of </a:t>
            </a:r>
            <a:r>
              <a:rPr lang="en-GB" sz="1300" dirty="0" err="1"/>
              <a:t>Ndosho’s</a:t>
            </a:r>
            <a:r>
              <a:rPr lang="en-GB" sz="1300" dirty="0"/>
              <a:t> residents report experiencing robbery in the past year – </a:t>
            </a:r>
            <a:r>
              <a:rPr lang="en-GB" sz="1300" b="1" dirty="0"/>
              <a:t>high crime, chronic insecurity</a:t>
            </a:r>
            <a:endParaRPr sz="1300" dirty="0"/>
          </a:p>
          <a:p>
            <a:pPr marL="285750" lvl="0" indent="-2667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n-GB" sz="1300" dirty="0"/>
              <a:t>90% of </a:t>
            </a:r>
            <a:r>
              <a:rPr lang="en-GB" sz="1300" dirty="0" err="1"/>
              <a:t>Ndosho’s</a:t>
            </a:r>
            <a:r>
              <a:rPr lang="en-GB" sz="1300" dirty="0"/>
              <a:t> inhabitants do </a:t>
            </a:r>
            <a:r>
              <a:rPr lang="en-GB" sz="1300" u="sng" dirty="0"/>
              <a:t>not</a:t>
            </a:r>
            <a:r>
              <a:rPr lang="en-GB" sz="1300" dirty="0"/>
              <a:t> feel safe walking alone at night </a:t>
            </a:r>
            <a:endParaRPr sz="1117" dirty="0"/>
          </a:p>
          <a:p>
            <a:pPr marL="285750" lvl="0" indent="-107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None/>
            </a:pPr>
            <a:endParaRPr sz="1017" dirty="0"/>
          </a:p>
        </p:txBody>
      </p:sp>
      <p:sp>
        <p:nvSpPr>
          <p:cNvPr id="370" name="Google Shape;370;p34"/>
          <p:cNvSpPr txBox="1">
            <a:spLocks noGrp="1"/>
          </p:cNvSpPr>
          <p:nvPr>
            <p:ph type="title"/>
          </p:nvPr>
        </p:nvSpPr>
        <p:spPr>
          <a:xfrm>
            <a:off x="426231" y="365127"/>
            <a:ext cx="11335086" cy="64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700" b="1" dirty="0" err="1">
                <a:solidFill>
                  <a:srgbClr val="3F762A"/>
                </a:solidFill>
              </a:rPr>
              <a:t>Ndosho</a:t>
            </a:r>
            <a:r>
              <a:rPr lang="en-GB" sz="3700" b="1" dirty="0">
                <a:solidFill>
                  <a:srgbClr val="3F762A"/>
                </a:solidFill>
              </a:rPr>
              <a:t> </a:t>
            </a:r>
            <a:r>
              <a:rPr lang="en-GB" sz="3700" b="1" dirty="0" err="1">
                <a:solidFill>
                  <a:srgbClr val="3F762A"/>
                </a:solidFill>
              </a:rPr>
              <a:t>neighborhood</a:t>
            </a:r>
            <a:r>
              <a:rPr lang="en-GB" sz="3700" b="1" dirty="0">
                <a:solidFill>
                  <a:srgbClr val="3F762A"/>
                </a:solidFill>
              </a:rPr>
              <a:t>, Goma, North Kivu</a:t>
            </a:r>
            <a:endParaRPr dirty="0"/>
          </a:p>
        </p:txBody>
      </p:sp>
      <p:pic>
        <p:nvPicPr>
          <p:cNvPr id="371" name="Google Shape;371;p34" descr="A close up of a tre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6275" y="1650251"/>
            <a:ext cx="6803747" cy="381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36"/>
          <p:cNvSpPr txBox="1">
            <a:spLocks noGrp="1"/>
          </p:cNvSpPr>
          <p:nvPr>
            <p:ph type="title"/>
          </p:nvPr>
        </p:nvSpPr>
        <p:spPr>
          <a:xfrm>
            <a:off x="945753" y="347977"/>
            <a:ext cx="10300500" cy="6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915C"/>
              </a:buClr>
              <a:buSzPts val="2000"/>
              <a:buNone/>
            </a:pPr>
            <a:r>
              <a:rPr lang="en-GB" sz="2000" b="1">
                <a:solidFill>
                  <a:srgbClr val="38761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Goma 1.3MW minigrid</a:t>
            </a:r>
            <a:br>
              <a:rPr lang="en-GB" sz="2000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400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Overview </a:t>
            </a:r>
            <a:endParaRPr sz="2000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412" name="Google Shape;412;p36"/>
          <p:cNvGraphicFramePr/>
          <p:nvPr/>
        </p:nvGraphicFramePr>
        <p:xfrm>
          <a:off x="6708517" y="622704"/>
          <a:ext cx="5240350" cy="5145995"/>
        </p:xfrm>
        <a:graphic>
          <a:graphicData uri="http://schemas.openxmlformats.org/drawingml/2006/table">
            <a:tbl>
              <a:tblPr>
                <a:noFill/>
                <a:tableStyleId>{455128A2-0DA6-40F8-8AF0-3EFFE44BBBC6}</a:tableStyleId>
              </a:tblPr>
              <a:tblGrid>
                <a:gridCol w="983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57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7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u="none" strike="noStrike" cap="non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 </a:t>
                      </a:r>
                      <a:endParaRPr sz="1100" b="1" i="0" u="none" strike="noStrike" cap="none">
                        <a:solidFill>
                          <a:srgbClr val="FFFFFF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u="none" strike="noStrike" cap="none">
                          <a:solidFill>
                            <a:srgbClr val="65915C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MAIN CHARACTERISTICS</a:t>
                      </a:r>
                      <a:endParaRPr sz="1100" b="1" i="0" u="none" strike="noStrike" cap="none">
                        <a:solidFill>
                          <a:srgbClr val="65915C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915C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i="0" u="none" strike="noStrike" cap="none">
                          <a:solidFill>
                            <a:srgbClr val="65915C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Status</a:t>
                      </a:r>
                      <a:endParaRPr sz="1600" u="none" strike="noStrike" cap="none"/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915C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u="none" strike="noStrike" cap="non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Operational (commissioned in </a:t>
                      </a:r>
                      <a:r>
                        <a:rPr lang="en-GB" sz="1100" b="1" u="none" strike="noStrike" cap="non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February  2020</a:t>
                      </a:r>
                      <a:r>
                        <a:rPr lang="en-GB" sz="1100" u="none" strike="noStrike" cap="non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)</a:t>
                      </a:r>
                      <a:endParaRPr sz="1100" b="0" i="0" u="none" strike="noStrike" cap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4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u="none" strike="noStrike" cap="none">
                          <a:solidFill>
                            <a:srgbClr val="65915C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Capacity</a:t>
                      </a:r>
                      <a:endParaRPr sz="1100" b="1" i="0" u="none" strike="noStrike" cap="none">
                        <a:solidFill>
                          <a:srgbClr val="65915C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915C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u="none" strike="noStrike" cap="non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1.3MW</a:t>
                      </a:r>
                      <a:endParaRPr sz="1100" b="1" i="0" u="none" strike="noStrike" cap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u="none" strike="noStrike" cap="none">
                          <a:solidFill>
                            <a:srgbClr val="65915C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Production</a:t>
                      </a:r>
                      <a:endParaRPr sz="1100" b="1" i="0" u="none" strike="noStrike" cap="none">
                        <a:solidFill>
                          <a:srgbClr val="65915C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915C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1,953 MWh/year</a:t>
                      </a:r>
                      <a:endParaRPr sz="16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72% Renewable (PV/Storage), 22% thermal (diesel)</a:t>
                      </a:r>
                      <a:endParaRPr sz="1600"/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u="none" strike="noStrike" cap="none">
                          <a:solidFill>
                            <a:srgbClr val="65915C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Capex</a:t>
                      </a:r>
                      <a:endParaRPr sz="1100" b="1" i="0" u="none" strike="noStrike" cap="none">
                        <a:solidFill>
                          <a:srgbClr val="65915C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915C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u="none" strike="noStrike" cap="non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$</a:t>
                      </a:r>
                      <a:r>
                        <a:rPr lang="en-GB" sz="11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</a:t>
                      </a:r>
                      <a:r>
                        <a:rPr lang="en-GB" sz="1100" b="1" u="none" strike="noStrike" cap="non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.8m</a:t>
                      </a:r>
                      <a:endParaRPr sz="1100" b="1" i="0" u="none" strike="noStrike" cap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7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i="0" u="none" strike="noStrike" cap="none">
                          <a:solidFill>
                            <a:srgbClr val="65915C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Equipment </a:t>
                      </a:r>
                      <a:endParaRPr sz="1600" u="none" strike="noStrike" cap="none"/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915C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Solar modules (JA Solar 335 Wp)</a:t>
                      </a:r>
                      <a:endParaRPr sz="1600" u="none" strike="noStrike" cap="none"/>
                    </a:p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Energy storage </a:t>
                      </a:r>
                      <a:r>
                        <a:rPr lang="en-GB" sz="110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(Tesla PowerPack 2.2MWh)</a:t>
                      </a:r>
                      <a:endParaRPr sz="1100" b="0" i="0" u="none" strike="noStrike" cap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DC to AC inverters (</a:t>
                      </a:r>
                      <a:r>
                        <a:rPr lang="en-GB" sz="110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SMA STP 40-50</a:t>
                      </a: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-GB" sz="110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50kW)</a:t>
                      </a: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)</a:t>
                      </a:r>
                      <a:endParaRPr sz="1600" u="none" strike="noStrike" cap="none"/>
                    </a:p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Charge controllers </a:t>
                      </a:r>
                      <a:r>
                        <a:rPr lang="en-GB" sz="110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(Telsa power pack controller 500kW)</a:t>
                      </a:r>
                      <a:endParaRPr sz="1100" b="0" i="0" u="none" strike="noStrike" cap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Diesel GenSet (</a:t>
                      </a:r>
                      <a:r>
                        <a:rPr lang="en-GB" sz="110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Teksan</a:t>
                      </a: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– 1x</a:t>
                      </a:r>
                      <a:r>
                        <a:rPr lang="en-GB" sz="110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180kVA and 1x275kVA) Total 455kVA)</a:t>
                      </a:r>
                      <a:endParaRPr sz="1600" u="none" strike="noStrike" cap="none"/>
                    </a:p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Construction (PowerGen) and O&amp;M</a:t>
                      </a:r>
                      <a:r>
                        <a:rPr lang="en-GB" sz="110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(</a:t>
                      </a: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Nuru’s team) </a:t>
                      </a:r>
                      <a:r>
                        <a:rPr lang="en-GB" sz="110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EPC : Solar century</a:t>
                      </a:r>
                      <a:endParaRPr sz="1600" u="none" strike="noStrike" cap="none"/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9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i="0" u="none" strike="noStrike" cap="none">
                          <a:solidFill>
                            <a:srgbClr val="65915C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Clients</a:t>
                      </a:r>
                      <a:endParaRPr sz="1600" u="none" strike="noStrike" cap="none"/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915C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Objective: 40% C&amp;I / 60% residential</a:t>
                      </a:r>
                      <a:endParaRPr sz="1600"/>
                    </a:p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Telecommunications Towers: </a:t>
                      </a: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HELIOS </a:t>
                      </a:r>
                      <a:endParaRPr sz="1600"/>
                    </a:p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Up to 2000 customers targeted</a:t>
                      </a:r>
                      <a:endParaRPr sz="1600"/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9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i="0" u="none" strike="noStrike" cap="none">
                          <a:solidFill>
                            <a:srgbClr val="65915C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Price formula</a:t>
                      </a:r>
                      <a:endParaRPr sz="1600" u="none" strike="noStrike" cap="none"/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915C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Connection Fee</a:t>
                      </a:r>
                      <a:endParaRPr sz="11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Cost reflective, dynamic tariff</a:t>
                      </a:r>
                      <a:endParaRPr sz="11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171450" marR="0" lvl="0" indent="-16700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Font typeface="Helvetica Neue"/>
                        <a:buChar char="▪"/>
                      </a:pPr>
                      <a:r>
                        <a:rPr lang="en-GB" sz="11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Long-term contracts with large businesses</a:t>
                      </a:r>
                      <a:endParaRPr sz="11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38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b="1" i="0" u="none" strike="noStrike" cap="none">
                          <a:solidFill>
                            <a:srgbClr val="65915C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Site data</a:t>
                      </a:r>
                      <a:endParaRPr sz="1600" u="none" strike="noStrike" cap="none"/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915C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Irradiation: 5.1kWh/sq. meter</a:t>
                      </a:r>
                      <a:endParaRPr sz="1600"/>
                    </a:p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Population: 1,100k</a:t>
                      </a:r>
                      <a:endParaRPr sz="1600"/>
                    </a:p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Estimated demand: 56-80 MW</a:t>
                      </a:r>
                      <a:endParaRPr sz="1600"/>
                    </a:p>
                    <a:p>
                      <a:pPr marL="171450" marR="0" lvl="0" indent="-1841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5915C"/>
                        </a:buClr>
                        <a:buSzPts val="1370"/>
                        <a:buFont typeface="Noto Sans Symbols"/>
                        <a:buChar char="▪"/>
                      </a:pPr>
                      <a:r>
                        <a:rPr lang="en-GB" sz="1100" b="0" i="0" u="none" strike="noStrike" cap="none">
                          <a:solidFill>
                            <a:srgbClr val="000000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Client base: 48 C&amp;I, 700 SMEs and 40 NGOs located within 800m from the site (initial design) </a:t>
                      </a:r>
                      <a:endParaRPr sz="1600" u="none" strike="noStrike" cap="none"/>
                    </a:p>
                  </a:txBody>
                  <a:tcPr marL="5450" marR="5450" marT="545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413" name="Google Shape;413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0425" y="1333300"/>
            <a:ext cx="6290900" cy="41914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37"/>
          <p:cNvSpPr txBox="1">
            <a:spLocks noGrp="1"/>
          </p:cNvSpPr>
          <p:nvPr>
            <p:ph type="title"/>
          </p:nvPr>
        </p:nvSpPr>
        <p:spPr>
          <a:xfrm>
            <a:off x="1073678" y="365127"/>
            <a:ext cx="10300601" cy="64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Goma 1.3MW </a:t>
            </a:r>
            <a:r>
              <a:rPr lang="en-GB" sz="2000" b="1" dirty="0" err="1">
                <a:solidFill>
                  <a:schemeClr val="accent1">
                    <a:lumMod val="7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minigrid</a:t>
            </a:r>
            <a:br>
              <a:rPr lang="en-GB" sz="2000" dirty="0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400" dirty="0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Schematic plan </a:t>
            </a:r>
            <a:endParaRPr sz="2000" dirty="0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21" name="Google Shape;421;p37"/>
          <p:cNvPicPr preferRelativeResize="0"/>
          <p:nvPr/>
        </p:nvPicPr>
        <p:blipFill rotWithShape="1">
          <a:blip r:embed="rId3">
            <a:alphaModFix/>
          </a:blip>
          <a:srcRect b="9566"/>
          <a:stretch/>
        </p:blipFill>
        <p:spPr>
          <a:xfrm>
            <a:off x="0" y="1984822"/>
            <a:ext cx="7338810" cy="3964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53556" y="908783"/>
            <a:ext cx="4470800" cy="4823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38"/>
          <p:cNvSpPr txBox="1">
            <a:spLocks noGrp="1"/>
          </p:cNvSpPr>
          <p:nvPr>
            <p:ph type="title"/>
          </p:nvPr>
        </p:nvSpPr>
        <p:spPr>
          <a:xfrm>
            <a:off x="1073678" y="365127"/>
            <a:ext cx="10300601" cy="832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2200" b="1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Containerized control room, battery storage, transformer</a:t>
            </a:r>
            <a:endParaRPr sz="2200" b="1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29" name="Google Shape;42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7200" y="1675524"/>
            <a:ext cx="5260424" cy="350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5376" y="1675526"/>
            <a:ext cx="5260424" cy="3506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5"/>
          <p:cNvSpPr txBox="1">
            <a:spLocks noGrp="1"/>
          </p:cNvSpPr>
          <p:nvPr>
            <p:ph type="title"/>
          </p:nvPr>
        </p:nvSpPr>
        <p:spPr>
          <a:xfrm>
            <a:off x="945703" y="622802"/>
            <a:ext cx="10300500" cy="6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915C"/>
              </a:buClr>
              <a:buSzPts val="2000"/>
              <a:buNone/>
            </a:pPr>
            <a:r>
              <a:rPr lang="en-GB" sz="2000" b="1">
                <a:solidFill>
                  <a:srgbClr val="38761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Goma 1.3MW minigrid</a:t>
            </a:r>
            <a:br>
              <a:rPr lang="en-GB" sz="2000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400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Historical development calendar</a:t>
            </a:r>
            <a:endParaRPr sz="2000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78" name="Google Shape;378;p35"/>
          <p:cNvCxnSpPr/>
          <p:nvPr/>
        </p:nvCxnSpPr>
        <p:spPr>
          <a:xfrm rot="10800000">
            <a:off x="1548452" y="2674403"/>
            <a:ext cx="0" cy="276284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379" name="Google Shape;379;p35"/>
          <p:cNvSpPr/>
          <p:nvPr/>
        </p:nvSpPr>
        <p:spPr>
          <a:xfrm>
            <a:off x="1194492" y="1863499"/>
            <a:ext cx="9929719" cy="114517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65915C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1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35"/>
          <p:cNvSpPr txBox="1"/>
          <p:nvPr/>
        </p:nvSpPr>
        <p:spPr>
          <a:xfrm>
            <a:off x="1323363" y="2228304"/>
            <a:ext cx="46989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Jan 2019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35"/>
          <p:cNvSpPr txBox="1"/>
          <p:nvPr/>
        </p:nvSpPr>
        <p:spPr>
          <a:xfrm>
            <a:off x="3713047" y="2263250"/>
            <a:ext cx="935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Feb 2019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35"/>
          <p:cNvSpPr txBox="1"/>
          <p:nvPr/>
        </p:nvSpPr>
        <p:spPr>
          <a:xfrm>
            <a:off x="5656930" y="2252093"/>
            <a:ext cx="82386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June 12 2019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p35"/>
          <p:cNvSpPr txBox="1"/>
          <p:nvPr/>
        </p:nvSpPr>
        <p:spPr>
          <a:xfrm>
            <a:off x="9849647" y="2228300"/>
            <a:ext cx="606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Feb 04 2020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4" name="Google Shape;384;p35"/>
          <p:cNvCxnSpPr/>
          <p:nvPr/>
        </p:nvCxnSpPr>
        <p:spPr>
          <a:xfrm rot="10800000">
            <a:off x="4077756" y="2674403"/>
            <a:ext cx="0" cy="276284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385" name="Google Shape;385;p35"/>
          <p:cNvCxnSpPr/>
          <p:nvPr/>
        </p:nvCxnSpPr>
        <p:spPr>
          <a:xfrm rot="10800000">
            <a:off x="6042677" y="2674403"/>
            <a:ext cx="0" cy="276284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386" name="Google Shape;386;p35"/>
          <p:cNvCxnSpPr/>
          <p:nvPr/>
        </p:nvCxnSpPr>
        <p:spPr>
          <a:xfrm rot="10800000">
            <a:off x="8065471" y="2674403"/>
            <a:ext cx="0" cy="276284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387" name="Google Shape;387;p35"/>
          <p:cNvCxnSpPr/>
          <p:nvPr/>
        </p:nvCxnSpPr>
        <p:spPr>
          <a:xfrm rot="10800000">
            <a:off x="10215586" y="2674403"/>
            <a:ext cx="0" cy="276284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388" name="Google Shape;388;p35"/>
          <p:cNvSpPr/>
          <p:nvPr/>
        </p:nvSpPr>
        <p:spPr>
          <a:xfrm>
            <a:off x="1558311" y="2778769"/>
            <a:ext cx="2548372" cy="478836"/>
          </a:xfrm>
          <a:prstGeom prst="homePlate">
            <a:avLst>
              <a:gd name="adj" fmla="val 50000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Feasibility Studies*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35"/>
          <p:cNvSpPr/>
          <p:nvPr/>
        </p:nvSpPr>
        <p:spPr>
          <a:xfrm>
            <a:off x="1548451" y="3411413"/>
            <a:ext cx="2558232" cy="468000"/>
          </a:xfrm>
          <a:prstGeom prst="homePlate">
            <a:avLst>
              <a:gd name="adj" fmla="val 50000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Regulatory approval process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35"/>
          <p:cNvSpPr/>
          <p:nvPr/>
        </p:nvSpPr>
        <p:spPr>
          <a:xfrm>
            <a:off x="1548669" y="5016059"/>
            <a:ext cx="6551517" cy="381172"/>
          </a:xfrm>
          <a:prstGeom prst="homePlate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13" b="0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Financing process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35"/>
          <p:cNvSpPr/>
          <p:nvPr/>
        </p:nvSpPr>
        <p:spPr>
          <a:xfrm>
            <a:off x="1548452" y="5637868"/>
            <a:ext cx="2558230" cy="390019"/>
          </a:xfrm>
          <a:prstGeom prst="homePlate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Investor due diligence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35"/>
          <p:cNvSpPr/>
          <p:nvPr/>
        </p:nvSpPr>
        <p:spPr>
          <a:xfrm>
            <a:off x="7606208" y="5594846"/>
            <a:ext cx="993795" cy="468000"/>
          </a:xfrm>
          <a:prstGeom prst="rect">
            <a:avLst/>
          </a:prstGeom>
          <a:noFill/>
          <a:ln w="12700" cap="flat" cmpd="sng">
            <a:solidFill>
              <a:srgbClr val="65915C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Tranche 2 (equipment delivery)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35"/>
          <p:cNvSpPr/>
          <p:nvPr/>
        </p:nvSpPr>
        <p:spPr>
          <a:xfrm>
            <a:off x="6049701" y="4439113"/>
            <a:ext cx="4119587" cy="387196"/>
          </a:xfrm>
          <a:prstGeom prst="homePlate">
            <a:avLst>
              <a:gd name="adj" fmla="val 50000"/>
            </a:avLst>
          </a:prstGeom>
          <a:solidFill>
            <a:srgbClr val="F2F7F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Deployment phase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35"/>
          <p:cNvSpPr/>
          <p:nvPr/>
        </p:nvSpPr>
        <p:spPr>
          <a:xfrm>
            <a:off x="4104593" y="3849326"/>
            <a:ext cx="6110994" cy="427486"/>
          </a:xfrm>
          <a:prstGeom prst="homePlate">
            <a:avLst>
              <a:gd name="adj" fmla="val 50000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Pre-sale &amp; PPA discussions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35"/>
          <p:cNvSpPr/>
          <p:nvPr/>
        </p:nvSpPr>
        <p:spPr>
          <a:xfrm>
            <a:off x="3757314" y="5594539"/>
            <a:ext cx="808845" cy="468000"/>
          </a:xfrm>
          <a:prstGeom prst="rect">
            <a:avLst/>
          </a:prstGeom>
          <a:noFill/>
          <a:ln w="12700" cap="flat" cmpd="sng">
            <a:solidFill>
              <a:srgbClr val="65915C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Tranche 1 (EPC contract)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35"/>
          <p:cNvSpPr txBox="1"/>
          <p:nvPr/>
        </p:nvSpPr>
        <p:spPr>
          <a:xfrm>
            <a:off x="7622745" y="2255444"/>
            <a:ext cx="82386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July 2019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35"/>
          <p:cNvSpPr/>
          <p:nvPr/>
        </p:nvSpPr>
        <p:spPr>
          <a:xfrm>
            <a:off x="9901648" y="4381435"/>
            <a:ext cx="737424" cy="468000"/>
          </a:xfrm>
          <a:prstGeom prst="rect">
            <a:avLst/>
          </a:prstGeom>
          <a:noFill/>
          <a:ln w="12700" cap="flat" cmpd="sng">
            <a:solidFill>
              <a:srgbClr val="65915C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Commis-sionning</a:t>
            </a:r>
            <a:endParaRPr sz="1000" b="1" i="0" u="none" strike="noStrike" cap="none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8" name="Google Shape;398;p35"/>
          <p:cNvSpPr/>
          <p:nvPr/>
        </p:nvSpPr>
        <p:spPr>
          <a:xfrm>
            <a:off x="3793964" y="3408855"/>
            <a:ext cx="737424" cy="468000"/>
          </a:xfrm>
          <a:prstGeom prst="rect">
            <a:avLst/>
          </a:prstGeom>
          <a:noFill/>
          <a:ln w="12700" cap="flat" cmpd="sng">
            <a:solidFill>
              <a:srgbClr val="65915C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licenses obtained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9" name="Google Shape;399;p35"/>
          <p:cNvSpPr/>
          <p:nvPr/>
        </p:nvSpPr>
        <p:spPr>
          <a:xfrm>
            <a:off x="8724783" y="3802392"/>
            <a:ext cx="737424" cy="468000"/>
          </a:xfrm>
          <a:prstGeom prst="rect">
            <a:avLst/>
          </a:prstGeom>
          <a:noFill/>
          <a:ln w="12700" cap="flat" cmpd="sng">
            <a:solidFill>
              <a:srgbClr val="65915C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PPA with Helios Towers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0" name="Google Shape;400;p35"/>
          <p:cNvCxnSpPr/>
          <p:nvPr/>
        </p:nvCxnSpPr>
        <p:spPr>
          <a:xfrm rot="10800000">
            <a:off x="9120694" y="2676333"/>
            <a:ext cx="0" cy="2720899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401" name="Google Shape;401;p35"/>
          <p:cNvSpPr txBox="1"/>
          <p:nvPr/>
        </p:nvSpPr>
        <p:spPr>
          <a:xfrm>
            <a:off x="8689545" y="2257374"/>
            <a:ext cx="82386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Date PPA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35"/>
          <p:cNvSpPr/>
          <p:nvPr/>
        </p:nvSpPr>
        <p:spPr>
          <a:xfrm>
            <a:off x="1145292" y="3410783"/>
            <a:ext cx="737424" cy="468000"/>
          </a:xfrm>
          <a:prstGeom prst="rect">
            <a:avLst/>
          </a:prstGeom>
          <a:noFill/>
          <a:ln w="12700" cap="flat" cmpd="sng">
            <a:solidFill>
              <a:srgbClr val="65915C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Gvt. LOI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35"/>
          <p:cNvSpPr/>
          <p:nvPr/>
        </p:nvSpPr>
        <p:spPr>
          <a:xfrm>
            <a:off x="1537498" y="4429466"/>
            <a:ext cx="2558229" cy="387196"/>
          </a:xfrm>
          <a:prstGeom prst="homePlate">
            <a:avLst>
              <a:gd name="adj" fmla="val 50000"/>
            </a:avLst>
          </a:prstGeom>
          <a:solidFill>
            <a:srgbClr val="F2F7F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Initial design phase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35"/>
          <p:cNvSpPr/>
          <p:nvPr/>
        </p:nvSpPr>
        <p:spPr>
          <a:xfrm>
            <a:off x="4085856" y="4442970"/>
            <a:ext cx="1945864" cy="354219"/>
          </a:xfrm>
          <a:prstGeom prst="homePlate">
            <a:avLst>
              <a:gd name="adj" fmla="val 50000"/>
            </a:avLst>
          </a:prstGeom>
          <a:solidFill>
            <a:srgbClr val="F2F7F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Final design phase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35"/>
          <p:cNvSpPr/>
          <p:nvPr/>
        </p:nvSpPr>
        <p:spPr>
          <a:xfrm>
            <a:off x="5689106" y="4429466"/>
            <a:ext cx="935709" cy="468000"/>
          </a:xfrm>
          <a:prstGeom prst="rect">
            <a:avLst/>
          </a:prstGeom>
          <a:noFill/>
          <a:ln w="12700" cap="flat" cmpd="sng">
            <a:solidFill>
              <a:srgbClr val="65915C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Design completion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8"/>
          <p:cNvSpPr txBox="1">
            <a:spLocks noGrp="1"/>
          </p:cNvSpPr>
          <p:nvPr>
            <p:ph type="title"/>
          </p:nvPr>
        </p:nvSpPr>
        <p:spPr>
          <a:xfrm>
            <a:off x="1073678" y="365127"/>
            <a:ext cx="10300601" cy="64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Customer journey (1/2)</a:t>
            </a:r>
            <a:br>
              <a:rPr lang="en-GB" sz="2000" dirty="0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400" dirty="0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well-defined 10-step journey ensuring customer delight</a:t>
            </a:r>
            <a:endParaRPr sz="2000" dirty="0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46" name="Google Shape;246;p28"/>
          <p:cNvGrpSpPr/>
          <p:nvPr/>
        </p:nvGrpSpPr>
        <p:grpSpPr>
          <a:xfrm>
            <a:off x="1185752" y="1750418"/>
            <a:ext cx="10015430" cy="3851422"/>
            <a:chOff x="0" y="0"/>
            <a:chExt cx="10015430" cy="3851422"/>
          </a:xfrm>
        </p:grpSpPr>
        <p:sp>
          <p:nvSpPr>
            <p:cNvPr id="247" name="Google Shape;247;p28"/>
            <p:cNvSpPr/>
            <p:nvPr/>
          </p:nvSpPr>
          <p:spPr>
            <a:xfrm>
              <a:off x="0" y="1155426"/>
              <a:ext cx="10015430" cy="1540569"/>
            </a:xfrm>
            <a:prstGeom prst="notchedRightArrow">
              <a:avLst>
                <a:gd name="adj1" fmla="val 50000"/>
                <a:gd name="adj2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8"/>
            <p:cNvSpPr/>
            <p:nvPr/>
          </p:nvSpPr>
          <p:spPr>
            <a:xfrm>
              <a:off x="3961" y="0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8"/>
            <p:cNvSpPr txBox="1"/>
            <p:nvPr/>
          </p:nvSpPr>
          <p:spPr>
            <a:xfrm>
              <a:off x="3961" y="0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0250" tIns="270250" rIns="270250" bIns="270250" anchor="b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800"/>
                <a:buFont typeface="Arial"/>
                <a:buNone/>
              </a:pPr>
              <a:endPara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28"/>
            <p:cNvSpPr/>
            <p:nvPr/>
          </p:nvSpPr>
          <p:spPr>
            <a:xfrm>
              <a:off x="677348" y="1733140"/>
              <a:ext cx="385142" cy="385142"/>
            </a:xfrm>
            <a:prstGeom prst="ellipse">
              <a:avLst/>
            </a:prstGeom>
            <a:solidFill>
              <a:srgbClr val="71A36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8"/>
            <p:cNvSpPr/>
            <p:nvPr/>
          </p:nvSpPr>
          <p:spPr>
            <a:xfrm>
              <a:off x="1822473" y="2310853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8"/>
            <p:cNvSpPr txBox="1"/>
            <p:nvPr/>
          </p:nvSpPr>
          <p:spPr>
            <a:xfrm>
              <a:off x="1822473" y="2310853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0250" tIns="270250" rIns="270250" bIns="27025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800"/>
                <a:buFont typeface="Arial"/>
                <a:buNone/>
              </a:pPr>
              <a:endPara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28"/>
            <p:cNvSpPr/>
            <p:nvPr/>
          </p:nvSpPr>
          <p:spPr>
            <a:xfrm>
              <a:off x="2495860" y="1733140"/>
              <a:ext cx="385142" cy="385142"/>
            </a:xfrm>
            <a:prstGeom prst="ellipse">
              <a:avLst/>
            </a:prstGeom>
            <a:solidFill>
              <a:srgbClr val="71A36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8"/>
            <p:cNvSpPr/>
            <p:nvPr/>
          </p:nvSpPr>
          <p:spPr>
            <a:xfrm>
              <a:off x="3640985" y="0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8"/>
            <p:cNvSpPr txBox="1"/>
            <p:nvPr/>
          </p:nvSpPr>
          <p:spPr>
            <a:xfrm>
              <a:off x="3640985" y="0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0250" tIns="270250" rIns="270250" bIns="270250" anchor="b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800"/>
                <a:buFont typeface="Arial"/>
                <a:buNone/>
              </a:pPr>
              <a:endPara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28"/>
            <p:cNvSpPr/>
            <p:nvPr/>
          </p:nvSpPr>
          <p:spPr>
            <a:xfrm>
              <a:off x="4314372" y="1733140"/>
              <a:ext cx="385142" cy="385142"/>
            </a:xfrm>
            <a:prstGeom prst="ellipse">
              <a:avLst/>
            </a:prstGeom>
            <a:solidFill>
              <a:srgbClr val="71A36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8"/>
            <p:cNvSpPr/>
            <p:nvPr/>
          </p:nvSpPr>
          <p:spPr>
            <a:xfrm>
              <a:off x="5459497" y="2310853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8"/>
            <p:cNvSpPr txBox="1"/>
            <p:nvPr/>
          </p:nvSpPr>
          <p:spPr>
            <a:xfrm>
              <a:off x="5459497" y="2310853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98250" tIns="398250" rIns="398250" bIns="39825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600"/>
                <a:buFont typeface="Arial"/>
                <a:buNone/>
              </a:pPr>
              <a:endPara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28"/>
            <p:cNvSpPr/>
            <p:nvPr/>
          </p:nvSpPr>
          <p:spPr>
            <a:xfrm>
              <a:off x="7278009" y="0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8"/>
            <p:cNvSpPr txBox="1"/>
            <p:nvPr/>
          </p:nvSpPr>
          <p:spPr>
            <a:xfrm>
              <a:off x="7278009" y="0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98250" tIns="398250" rIns="398250" bIns="398250" anchor="b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600"/>
                <a:buFont typeface="Arial"/>
                <a:buNone/>
              </a:pPr>
              <a:endPara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28"/>
            <p:cNvSpPr/>
            <p:nvPr/>
          </p:nvSpPr>
          <p:spPr>
            <a:xfrm>
              <a:off x="7951396" y="1733140"/>
              <a:ext cx="385142" cy="385142"/>
            </a:xfrm>
            <a:prstGeom prst="ellipse">
              <a:avLst/>
            </a:prstGeom>
            <a:solidFill>
              <a:srgbClr val="71A36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3" name="Google Shape;263;p28"/>
          <p:cNvSpPr/>
          <p:nvPr/>
        </p:nvSpPr>
        <p:spPr>
          <a:xfrm>
            <a:off x="1881894" y="3507102"/>
            <a:ext cx="360000" cy="360000"/>
          </a:xfrm>
          <a:prstGeom prst="ellipse">
            <a:avLst/>
          </a:prstGeom>
          <a:solidFill>
            <a:srgbClr val="6591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3700482" y="3507102"/>
            <a:ext cx="360000" cy="360000"/>
          </a:xfrm>
          <a:prstGeom prst="ellipse">
            <a:avLst/>
          </a:prstGeom>
          <a:solidFill>
            <a:srgbClr val="6591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/>
          </a:p>
        </p:txBody>
      </p:sp>
      <p:sp>
        <p:nvSpPr>
          <p:cNvPr id="265" name="Google Shape;265;p28"/>
          <p:cNvSpPr/>
          <p:nvPr/>
        </p:nvSpPr>
        <p:spPr>
          <a:xfrm>
            <a:off x="5519070" y="3507102"/>
            <a:ext cx="360000" cy="360000"/>
          </a:xfrm>
          <a:prstGeom prst="ellipse">
            <a:avLst/>
          </a:prstGeom>
          <a:solidFill>
            <a:srgbClr val="6591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/>
          </a:p>
        </p:txBody>
      </p:sp>
      <p:sp>
        <p:nvSpPr>
          <p:cNvPr id="266" name="Google Shape;266;p28"/>
          <p:cNvSpPr/>
          <p:nvPr/>
        </p:nvSpPr>
        <p:spPr>
          <a:xfrm>
            <a:off x="7655717" y="3616723"/>
            <a:ext cx="360000" cy="360000"/>
          </a:xfrm>
          <a:prstGeom prst="ellipse">
            <a:avLst/>
          </a:prstGeom>
          <a:solidFill>
            <a:srgbClr val="6591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</a:t>
            </a:r>
            <a:endParaRPr dirty="0"/>
          </a:p>
        </p:txBody>
      </p:sp>
      <p:sp>
        <p:nvSpPr>
          <p:cNvPr id="267" name="Google Shape;267;p28"/>
          <p:cNvSpPr/>
          <p:nvPr/>
        </p:nvSpPr>
        <p:spPr>
          <a:xfrm>
            <a:off x="9156245" y="3507102"/>
            <a:ext cx="360000" cy="360000"/>
          </a:xfrm>
          <a:prstGeom prst="ellipse">
            <a:avLst/>
          </a:prstGeom>
          <a:solidFill>
            <a:srgbClr val="6591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</a:t>
            </a:r>
            <a:endParaRPr/>
          </a:p>
        </p:txBody>
      </p:sp>
      <p:pic>
        <p:nvPicPr>
          <p:cNvPr id="268" name="Google Shape;268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24474" y="4463799"/>
            <a:ext cx="2429709" cy="1671309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28"/>
          <p:cNvSpPr/>
          <p:nvPr/>
        </p:nvSpPr>
        <p:spPr>
          <a:xfrm>
            <a:off x="1362907" y="3849504"/>
            <a:ext cx="16199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Customer surveys</a:t>
            </a:r>
            <a:endParaRPr/>
          </a:p>
        </p:txBody>
      </p:sp>
      <p:sp>
        <p:nvSpPr>
          <p:cNvPr id="270" name="Google Shape;270;p28"/>
          <p:cNvSpPr/>
          <p:nvPr/>
        </p:nvSpPr>
        <p:spPr>
          <a:xfrm>
            <a:off x="3070483" y="3264069"/>
            <a:ext cx="16199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Focus groups</a:t>
            </a:r>
            <a:endParaRPr/>
          </a:p>
        </p:txBody>
      </p:sp>
      <p:sp>
        <p:nvSpPr>
          <p:cNvPr id="271" name="Google Shape;271;p28"/>
          <p:cNvSpPr/>
          <p:nvPr/>
        </p:nvSpPr>
        <p:spPr>
          <a:xfrm>
            <a:off x="4924317" y="3849504"/>
            <a:ext cx="16199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Mass gatherings</a:t>
            </a:r>
            <a:endParaRPr/>
          </a:p>
        </p:txBody>
      </p:sp>
      <p:sp>
        <p:nvSpPr>
          <p:cNvPr id="272" name="Google Shape;272;p28"/>
          <p:cNvSpPr/>
          <p:nvPr/>
        </p:nvSpPr>
        <p:spPr>
          <a:xfrm>
            <a:off x="6707659" y="3267432"/>
            <a:ext cx="161999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Door to door salesforce</a:t>
            </a:r>
            <a:endParaRPr/>
          </a:p>
        </p:txBody>
      </p:sp>
      <p:sp>
        <p:nvSpPr>
          <p:cNvPr id="273" name="Google Shape;273;p28"/>
          <p:cNvSpPr/>
          <p:nvPr/>
        </p:nvSpPr>
        <p:spPr>
          <a:xfrm>
            <a:off x="8438671" y="3849503"/>
            <a:ext cx="187143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User agreement signature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 strike="noStrike" cap="none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74" name="Google Shape;274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33583" y="4463799"/>
            <a:ext cx="2429709" cy="1671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84216" y="1184775"/>
            <a:ext cx="2429709" cy="1676214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28"/>
          <p:cNvSpPr/>
          <p:nvPr/>
        </p:nvSpPr>
        <p:spPr>
          <a:xfrm>
            <a:off x="1185752" y="1184775"/>
            <a:ext cx="1887878" cy="1676214"/>
          </a:xfrm>
          <a:prstGeom prst="roundRect">
            <a:avLst>
              <a:gd name="adj" fmla="val 16667"/>
            </a:avLst>
          </a:prstGeom>
          <a:solidFill>
            <a:srgbClr val="71A36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Pain points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Willingness to pay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Capacity to pay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Energy consumptions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Mobile money usage</a:t>
            </a:r>
            <a:endParaRPr/>
          </a:p>
        </p:txBody>
      </p:sp>
      <p:sp>
        <p:nvSpPr>
          <p:cNvPr id="277" name="Google Shape;277;p28"/>
          <p:cNvSpPr/>
          <p:nvPr/>
        </p:nvSpPr>
        <p:spPr>
          <a:xfrm>
            <a:off x="8392306" y="1184775"/>
            <a:ext cx="1887878" cy="1676214"/>
          </a:xfrm>
          <a:prstGeom prst="roundRect">
            <a:avLst>
              <a:gd name="adj" fmla="val 16667"/>
            </a:avLst>
          </a:prstGeom>
          <a:solidFill>
            <a:srgbClr val="71A36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Clients sign a user agreement with </a:t>
            </a:r>
            <a:r>
              <a:rPr lang="en-GB" sz="1000" b="0" i="0" u="none" strike="noStrike" cap="none" dirty="0" err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Nuru</a:t>
            </a:r>
            <a:endParaRPr lang="en-GB" sz="1000" b="0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0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Then pay for connection fees either in instalments or full</a:t>
            </a:r>
          </a:p>
          <a:p>
            <a:pPr marL="0" marR="0" lvl="0" indent="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dirty="0"/>
          </a:p>
          <a:p>
            <a:pPr marL="0" marR="0" lvl="0" indent="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0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Client becomes eligible for connection</a:t>
            </a:r>
            <a:endParaRPr dirty="0"/>
          </a:p>
        </p:txBody>
      </p:sp>
      <p:cxnSp>
        <p:nvCxnSpPr>
          <p:cNvPr id="278" name="Google Shape;278;p28"/>
          <p:cNvCxnSpPr>
            <a:stCxn id="263" idx="6"/>
            <a:endCxn id="276" idx="2"/>
          </p:cNvCxnSpPr>
          <p:nvPr/>
        </p:nvCxnSpPr>
        <p:spPr>
          <a:xfrm rot="10800000">
            <a:off x="2129694" y="2860902"/>
            <a:ext cx="112200" cy="826200"/>
          </a:xfrm>
          <a:prstGeom prst="bentConnector4">
            <a:avLst>
              <a:gd name="adj1" fmla="val -203744"/>
              <a:gd name="adj2" fmla="val 60887"/>
            </a:avLst>
          </a:prstGeom>
          <a:noFill/>
          <a:ln w="9525" cap="flat" cmpd="sng">
            <a:solidFill>
              <a:srgbClr val="65915C"/>
            </a:solidFill>
            <a:prstDash val="dash"/>
            <a:round/>
            <a:headEnd type="none" w="sm" len="sm"/>
            <a:tailEnd type="triangle" w="med" len="med"/>
          </a:ln>
        </p:spPr>
      </p:cxnSp>
      <p:cxnSp>
        <p:nvCxnSpPr>
          <p:cNvPr id="279" name="Google Shape;279;p28"/>
          <p:cNvCxnSpPr>
            <a:stCxn id="264" idx="2"/>
            <a:endCxn id="268" idx="0"/>
          </p:cNvCxnSpPr>
          <p:nvPr/>
        </p:nvCxnSpPr>
        <p:spPr>
          <a:xfrm>
            <a:off x="3700482" y="3687102"/>
            <a:ext cx="238800" cy="776700"/>
          </a:xfrm>
          <a:prstGeom prst="bentConnector4">
            <a:avLst>
              <a:gd name="adj1" fmla="val -95728"/>
              <a:gd name="adj2" fmla="val 61588"/>
            </a:avLst>
          </a:prstGeom>
          <a:noFill/>
          <a:ln w="9525" cap="flat" cmpd="sng">
            <a:solidFill>
              <a:srgbClr val="65915C"/>
            </a:solidFill>
            <a:prstDash val="dash"/>
            <a:round/>
            <a:headEnd type="none" w="sm" len="sm"/>
            <a:tailEnd type="triangle" w="med" len="med"/>
          </a:ln>
        </p:spPr>
      </p:cxnSp>
      <p:cxnSp>
        <p:nvCxnSpPr>
          <p:cNvPr id="280" name="Google Shape;280;p28"/>
          <p:cNvCxnSpPr>
            <a:stCxn id="265" idx="2"/>
            <a:endCxn id="275" idx="2"/>
          </p:cNvCxnSpPr>
          <p:nvPr/>
        </p:nvCxnSpPr>
        <p:spPr>
          <a:xfrm rot="10800000" flipH="1">
            <a:off x="5519070" y="2860902"/>
            <a:ext cx="180000" cy="826200"/>
          </a:xfrm>
          <a:prstGeom prst="bentConnector4">
            <a:avLst>
              <a:gd name="adj1" fmla="val -127000"/>
              <a:gd name="adj2" fmla="val 60887"/>
            </a:avLst>
          </a:prstGeom>
          <a:noFill/>
          <a:ln w="9525" cap="flat" cmpd="sng">
            <a:solidFill>
              <a:srgbClr val="65915C"/>
            </a:solidFill>
            <a:prstDash val="dash"/>
            <a:round/>
            <a:headEnd type="none" w="sm" len="sm"/>
            <a:tailEnd type="triangle" w="med" len="med"/>
          </a:ln>
        </p:spPr>
      </p:cxnSp>
      <p:cxnSp>
        <p:nvCxnSpPr>
          <p:cNvPr id="281" name="Google Shape;281;p28"/>
          <p:cNvCxnSpPr>
            <a:stCxn id="266" idx="2"/>
            <a:endCxn id="274" idx="0"/>
          </p:cNvCxnSpPr>
          <p:nvPr/>
        </p:nvCxnSpPr>
        <p:spPr>
          <a:xfrm rot="10800000" flipV="1">
            <a:off x="7448439" y="3796723"/>
            <a:ext cx="207279" cy="667076"/>
          </a:xfrm>
          <a:prstGeom prst="bentConnector2">
            <a:avLst/>
          </a:prstGeom>
          <a:noFill/>
          <a:ln w="9525" cap="flat" cmpd="sng">
            <a:solidFill>
              <a:srgbClr val="65915C"/>
            </a:solidFill>
            <a:prstDash val="dash"/>
            <a:round/>
            <a:headEnd type="none" w="sm" len="sm"/>
            <a:tailEnd type="triangle" w="med" len="med"/>
          </a:ln>
        </p:spPr>
      </p:cxnSp>
      <p:cxnSp>
        <p:nvCxnSpPr>
          <p:cNvPr id="282" name="Google Shape;282;p28"/>
          <p:cNvCxnSpPr>
            <a:stCxn id="267" idx="2"/>
            <a:endCxn id="277" idx="2"/>
          </p:cNvCxnSpPr>
          <p:nvPr/>
        </p:nvCxnSpPr>
        <p:spPr>
          <a:xfrm rot="10800000" flipH="1">
            <a:off x="9156245" y="2860902"/>
            <a:ext cx="180000" cy="826200"/>
          </a:xfrm>
          <a:prstGeom prst="bentConnector4">
            <a:avLst>
              <a:gd name="adj1" fmla="val -127000"/>
              <a:gd name="adj2" fmla="val 60887"/>
            </a:avLst>
          </a:prstGeom>
          <a:noFill/>
          <a:ln w="9525" cap="flat" cmpd="sng">
            <a:solidFill>
              <a:srgbClr val="65915C"/>
            </a:solidFill>
            <a:prstDash val="dash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9"/>
          <p:cNvSpPr txBox="1">
            <a:spLocks noGrp="1"/>
          </p:cNvSpPr>
          <p:nvPr>
            <p:ph type="title"/>
          </p:nvPr>
        </p:nvSpPr>
        <p:spPr>
          <a:xfrm>
            <a:off x="1073678" y="365127"/>
            <a:ext cx="10300601" cy="64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Customer journey (2/2)</a:t>
            </a:r>
            <a:br>
              <a:rPr lang="en-GB" sz="2000" dirty="0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400" dirty="0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well-defined 10-step journey ensuring customer satisfaction</a:t>
            </a:r>
            <a:endParaRPr sz="2000" dirty="0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90" name="Google Shape;290;p29"/>
          <p:cNvGrpSpPr/>
          <p:nvPr/>
        </p:nvGrpSpPr>
        <p:grpSpPr>
          <a:xfrm>
            <a:off x="1185752" y="1750418"/>
            <a:ext cx="10015430" cy="3851422"/>
            <a:chOff x="0" y="0"/>
            <a:chExt cx="10015430" cy="3851422"/>
          </a:xfrm>
        </p:grpSpPr>
        <p:sp>
          <p:nvSpPr>
            <p:cNvPr id="291" name="Google Shape;291;p29"/>
            <p:cNvSpPr/>
            <p:nvPr/>
          </p:nvSpPr>
          <p:spPr>
            <a:xfrm>
              <a:off x="0" y="1155426"/>
              <a:ext cx="10015430" cy="1540569"/>
            </a:xfrm>
            <a:prstGeom prst="notchedRightArrow">
              <a:avLst>
                <a:gd name="adj1" fmla="val 50000"/>
                <a:gd name="adj2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9"/>
            <p:cNvSpPr/>
            <p:nvPr/>
          </p:nvSpPr>
          <p:spPr>
            <a:xfrm>
              <a:off x="3961" y="0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9"/>
            <p:cNvSpPr txBox="1"/>
            <p:nvPr/>
          </p:nvSpPr>
          <p:spPr>
            <a:xfrm>
              <a:off x="3961" y="0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0250" tIns="270250" rIns="270250" bIns="270250" anchor="b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800"/>
                <a:buFont typeface="Arial"/>
                <a:buNone/>
              </a:pPr>
              <a:endPara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29"/>
            <p:cNvSpPr/>
            <p:nvPr/>
          </p:nvSpPr>
          <p:spPr>
            <a:xfrm>
              <a:off x="677348" y="1733140"/>
              <a:ext cx="385142" cy="385142"/>
            </a:xfrm>
            <a:prstGeom prst="ellipse">
              <a:avLst/>
            </a:prstGeom>
            <a:solidFill>
              <a:srgbClr val="71A36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9"/>
            <p:cNvSpPr/>
            <p:nvPr/>
          </p:nvSpPr>
          <p:spPr>
            <a:xfrm>
              <a:off x="1822473" y="2310853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9"/>
            <p:cNvSpPr txBox="1"/>
            <p:nvPr/>
          </p:nvSpPr>
          <p:spPr>
            <a:xfrm>
              <a:off x="1822473" y="2310853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0250" tIns="270250" rIns="270250" bIns="27025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800"/>
                <a:buFont typeface="Arial"/>
                <a:buNone/>
              </a:pPr>
              <a:endPara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29"/>
            <p:cNvSpPr/>
            <p:nvPr/>
          </p:nvSpPr>
          <p:spPr>
            <a:xfrm>
              <a:off x="2495860" y="1733140"/>
              <a:ext cx="385142" cy="385142"/>
            </a:xfrm>
            <a:prstGeom prst="ellipse">
              <a:avLst/>
            </a:prstGeom>
            <a:solidFill>
              <a:srgbClr val="71A36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9"/>
            <p:cNvSpPr/>
            <p:nvPr/>
          </p:nvSpPr>
          <p:spPr>
            <a:xfrm>
              <a:off x="3640985" y="0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9"/>
            <p:cNvSpPr txBox="1"/>
            <p:nvPr/>
          </p:nvSpPr>
          <p:spPr>
            <a:xfrm>
              <a:off x="3640985" y="0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0250" tIns="270250" rIns="270250" bIns="270250" anchor="b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800"/>
                <a:buFont typeface="Arial"/>
                <a:buNone/>
              </a:pPr>
              <a:endPara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29"/>
            <p:cNvSpPr/>
            <p:nvPr/>
          </p:nvSpPr>
          <p:spPr>
            <a:xfrm>
              <a:off x="4314372" y="1733140"/>
              <a:ext cx="385142" cy="385142"/>
            </a:xfrm>
            <a:prstGeom prst="ellipse">
              <a:avLst/>
            </a:prstGeom>
            <a:solidFill>
              <a:srgbClr val="71A36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9"/>
            <p:cNvSpPr/>
            <p:nvPr/>
          </p:nvSpPr>
          <p:spPr>
            <a:xfrm>
              <a:off x="5459497" y="2310853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9"/>
            <p:cNvSpPr txBox="1"/>
            <p:nvPr/>
          </p:nvSpPr>
          <p:spPr>
            <a:xfrm>
              <a:off x="5459497" y="2310853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98250" tIns="398250" rIns="398250" bIns="39825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600"/>
                <a:buFont typeface="Arial"/>
                <a:buNone/>
              </a:pPr>
              <a:endPara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29"/>
            <p:cNvSpPr/>
            <p:nvPr/>
          </p:nvSpPr>
          <p:spPr>
            <a:xfrm>
              <a:off x="6132884" y="1733140"/>
              <a:ext cx="385142" cy="385142"/>
            </a:xfrm>
            <a:prstGeom prst="ellipse">
              <a:avLst/>
            </a:prstGeom>
            <a:solidFill>
              <a:srgbClr val="71A36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9"/>
            <p:cNvSpPr/>
            <p:nvPr/>
          </p:nvSpPr>
          <p:spPr>
            <a:xfrm>
              <a:off x="7278009" y="0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9"/>
            <p:cNvSpPr txBox="1"/>
            <p:nvPr/>
          </p:nvSpPr>
          <p:spPr>
            <a:xfrm>
              <a:off x="7278009" y="0"/>
              <a:ext cx="1731916" cy="1540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98250" tIns="398250" rIns="398250" bIns="398250" anchor="b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600"/>
                <a:buFont typeface="Arial"/>
                <a:buNone/>
              </a:pPr>
              <a:endPara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29"/>
            <p:cNvSpPr/>
            <p:nvPr/>
          </p:nvSpPr>
          <p:spPr>
            <a:xfrm>
              <a:off x="7951396" y="1733140"/>
              <a:ext cx="385142" cy="385142"/>
            </a:xfrm>
            <a:prstGeom prst="ellipse">
              <a:avLst/>
            </a:prstGeom>
            <a:solidFill>
              <a:srgbClr val="71A36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7" name="Google Shape;307;p29"/>
          <p:cNvSpPr/>
          <p:nvPr/>
        </p:nvSpPr>
        <p:spPr>
          <a:xfrm>
            <a:off x="1881894" y="3507102"/>
            <a:ext cx="360000" cy="360000"/>
          </a:xfrm>
          <a:prstGeom prst="ellipse">
            <a:avLst/>
          </a:prstGeom>
          <a:solidFill>
            <a:srgbClr val="6591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6</a:t>
            </a:r>
            <a:endParaRPr/>
          </a:p>
        </p:txBody>
      </p:sp>
      <p:sp>
        <p:nvSpPr>
          <p:cNvPr id="308" name="Google Shape;308;p29"/>
          <p:cNvSpPr/>
          <p:nvPr/>
        </p:nvSpPr>
        <p:spPr>
          <a:xfrm>
            <a:off x="3700482" y="3507102"/>
            <a:ext cx="360000" cy="360000"/>
          </a:xfrm>
          <a:prstGeom prst="ellipse">
            <a:avLst/>
          </a:prstGeom>
          <a:solidFill>
            <a:srgbClr val="6591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7</a:t>
            </a:r>
            <a:endParaRPr/>
          </a:p>
        </p:txBody>
      </p:sp>
      <p:sp>
        <p:nvSpPr>
          <p:cNvPr id="309" name="Google Shape;309;p29"/>
          <p:cNvSpPr/>
          <p:nvPr/>
        </p:nvSpPr>
        <p:spPr>
          <a:xfrm>
            <a:off x="5519070" y="3507102"/>
            <a:ext cx="360000" cy="360000"/>
          </a:xfrm>
          <a:prstGeom prst="ellipse">
            <a:avLst/>
          </a:prstGeom>
          <a:solidFill>
            <a:srgbClr val="6591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8</a:t>
            </a:r>
            <a:endParaRPr/>
          </a:p>
        </p:txBody>
      </p:sp>
      <p:sp>
        <p:nvSpPr>
          <p:cNvPr id="310" name="Google Shape;310;p29"/>
          <p:cNvSpPr/>
          <p:nvPr/>
        </p:nvSpPr>
        <p:spPr>
          <a:xfrm>
            <a:off x="7337658" y="3507102"/>
            <a:ext cx="360000" cy="360000"/>
          </a:xfrm>
          <a:prstGeom prst="ellipse">
            <a:avLst/>
          </a:prstGeom>
          <a:solidFill>
            <a:srgbClr val="6591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9</a:t>
            </a:r>
            <a:endParaRPr/>
          </a:p>
        </p:txBody>
      </p:sp>
      <p:sp>
        <p:nvSpPr>
          <p:cNvPr id="311" name="Google Shape;311;p29"/>
          <p:cNvSpPr/>
          <p:nvPr/>
        </p:nvSpPr>
        <p:spPr>
          <a:xfrm>
            <a:off x="9156245" y="3507102"/>
            <a:ext cx="360000" cy="360000"/>
          </a:xfrm>
          <a:prstGeom prst="ellipse">
            <a:avLst/>
          </a:prstGeom>
          <a:solidFill>
            <a:srgbClr val="6591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2" name="Google Shape;312;p29"/>
          <p:cNvSpPr/>
          <p:nvPr/>
        </p:nvSpPr>
        <p:spPr>
          <a:xfrm>
            <a:off x="1244058" y="3857915"/>
            <a:ext cx="161999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Connection fee payment using meters</a:t>
            </a:r>
            <a:endParaRPr/>
          </a:p>
        </p:txBody>
      </p:sp>
      <p:sp>
        <p:nvSpPr>
          <p:cNvPr id="313" name="Google Shape;313;p29"/>
          <p:cNvSpPr/>
          <p:nvPr/>
        </p:nvSpPr>
        <p:spPr>
          <a:xfrm>
            <a:off x="3070483" y="3264069"/>
            <a:ext cx="16199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House connection</a:t>
            </a:r>
            <a:endParaRPr/>
          </a:p>
        </p:txBody>
      </p:sp>
      <p:sp>
        <p:nvSpPr>
          <p:cNvPr id="314" name="Google Shape;314;p29"/>
          <p:cNvSpPr/>
          <p:nvPr/>
        </p:nvSpPr>
        <p:spPr>
          <a:xfrm>
            <a:off x="4924317" y="3849504"/>
            <a:ext cx="16199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House Installation</a:t>
            </a:r>
            <a:endParaRPr/>
          </a:p>
        </p:txBody>
      </p:sp>
      <p:sp>
        <p:nvSpPr>
          <p:cNvPr id="315" name="Google Shape;315;p29"/>
          <p:cNvSpPr/>
          <p:nvPr/>
        </p:nvSpPr>
        <p:spPr>
          <a:xfrm>
            <a:off x="6707659" y="3267433"/>
            <a:ext cx="16199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House energization</a:t>
            </a:r>
            <a:endParaRPr/>
          </a:p>
        </p:txBody>
      </p:sp>
      <p:sp>
        <p:nvSpPr>
          <p:cNvPr id="316" name="Google Shape;316;p29"/>
          <p:cNvSpPr/>
          <p:nvPr/>
        </p:nvSpPr>
        <p:spPr>
          <a:xfrm>
            <a:off x="8438671" y="3849503"/>
            <a:ext cx="187143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Client satisfaction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 strike="noStrike" cap="none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17" name="Google Shape;317;p29"/>
          <p:cNvCxnSpPr>
            <a:stCxn id="307" idx="6"/>
            <a:endCxn id="318" idx="2"/>
          </p:cNvCxnSpPr>
          <p:nvPr/>
        </p:nvCxnSpPr>
        <p:spPr>
          <a:xfrm rot="10800000">
            <a:off x="2185794" y="2870802"/>
            <a:ext cx="56100" cy="816300"/>
          </a:xfrm>
          <a:prstGeom prst="bentConnector4">
            <a:avLst>
              <a:gd name="adj1" fmla="val -407487"/>
              <a:gd name="adj2" fmla="val 61021"/>
            </a:avLst>
          </a:prstGeom>
          <a:noFill/>
          <a:ln w="9525" cap="flat" cmpd="sng">
            <a:solidFill>
              <a:srgbClr val="65915C"/>
            </a:solidFill>
            <a:prstDash val="dash"/>
            <a:round/>
            <a:headEnd type="none" w="sm" len="sm"/>
            <a:tailEnd type="triangle" w="med" len="med"/>
          </a:ln>
        </p:spPr>
      </p:cxnSp>
      <p:cxnSp>
        <p:nvCxnSpPr>
          <p:cNvPr id="319" name="Google Shape;319;p29"/>
          <p:cNvCxnSpPr>
            <a:stCxn id="308" idx="2"/>
            <a:endCxn id="320" idx="0"/>
          </p:cNvCxnSpPr>
          <p:nvPr/>
        </p:nvCxnSpPr>
        <p:spPr>
          <a:xfrm>
            <a:off x="3700482" y="3687102"/>
            <a:ext cx="238800" cy="778800"/>
          </a:xfrm>
          <a:prstGeom prst="bentConnector4">
            <a:avLst>
              <a:gd name="adj1" fmla="val -95728"/>
              <a:gd name="adj2" fmla="val 61556"/>
            </a:avLst>
          </a:prstGeom>
          <a:noFill/>
          <a:ln w="9525" cap="flat" cmpd="sng">
            <a:solidFill>
              <a:srgbClr val="65915C"/>
            </a:solidFill>
            <a:prstDash val="dash"/>
            <a:round/>
            <a:headEnd type="none" w="sm" len="sm"/>
            <a:tailEnd type="triangle" w="med" len="med"/>
          </a:ln>
        </p:spPr>
      </p:cxnSp>
      <p:cxnSp>
        <p:nvCxnSpPr>
          <p:cNvPr id="321" name="Google Shape;321;p29"/>
          <p:cNvCxnSpPr>
            <a:stCxn id="309" idx="2"/>
            <a:endCxn id="322" idx="2"/>
          </p:cNvCxnSpPr>
          <p:nvPr/>
        </p:nvCxnSpPr>
        <p:spPr>
          <a:xfrm rot="10800000" flipH="1">
            <a:off x="5519070" y="2853102"/>
            <a:ext cx="180000" cy="834000"/>
          </a:xfrm>
          <a:prstGeom prst="bentConnector4">
            <a:avLst>
              <a:gd name="adj1" fmla="val -127000"/>
              <a:gd name="adj2" fmla="val 60800"/>
            </a:avLst>
          </a:prstGeom>
          <a:noFill/>
          <a:ln w="9525" cap="flat" cmpd="sng">
            <a:solidFill>
              <a:srgbClr val="65915C"/>
            </a:solidFill>
            <a:prstDash val="dash"/>
            <a:round/>
            <a:headEnd type="none" w="sm" len="sm"/>
            <a:tailEnd type="triangle" w="med" len="med"/>
          </a:ln>
        </p:spPr>
      </p:cxnSp>
      <p:cxnSp>
        <p:nvCxnSpPr>
          <p:cNvPr id="323" name="Google Shape;323;p29"/>
          <p:cNvCxnSpPr>
            <a:stCxn id="310" idx="2"/>
            <a:endCxn id="324" idx="0"/>
          </p:cNvCxnSpPr>
          <p:nvPr/>
        </p:nvCxnSpPr>
        <p:spPr>
          <a:xfrm>
            <a:off x="7337658" y="3687102"/>
            <a:ext cx="180000" cy="778800"/>
          </a:xfrm>
          <a:prstGeom prst="bentConnector4">
            <a:avLst>
              <a:gd name="adj1" fmla="val -127000"/>
              <a:gd name="adj2" fmla="val 61556"/>
            </a:avLst>
          </a:prstGeom>
          <a:noFill/>
          <a:ln w="9525" cap="flat" cmpd="sng">
            <a:solidFill>
              <a:srgbClr val="65915C"/>
            </a:solidFill>
            <a:prstDash val="dash"/>
            <a:round/>
            <a:headEnd type="none" w="sm" len="sm"/>
            <a:tailEnd type="triangle" w="med" len="med"/>
          </a:ln>
        </p:spPr>
      </p:cxnSp>
      <p:cxnSp>
        <p:nvCxnSpPr>
          <p:cNvPr id="325" name="Google Shape;325;p29"/>
          <p:cNvCxnSpPr>
            <a:stCxn id="311" idx="2"/>
            <a:endCxn id="326" idx="2"/>
          </p:cNvCxnSpPr>
          <p:nvPr/>
        </p:nvCxnSpPr>
        <p:spPr>
          <a:xfrm rot="10800000" flipH="1">
            <a:off x="9156245" y="2865402"/>
            <a:ext cx="90000" cy="821700"/>
          </a:xfrm>
          <a:prstGeom prst="bentConnector4">
            <a:avLst>
              <a:gd name="adj1" fmla="val -254000"/>
              <a:gd name="adj2" fmla="val 60954"/>
            </a:avLst>
          </a:prstGeom>
          <a:noFill/>
          <a:ln w="9525" cap="flat" cmpd="sng">
            <a:solidFill>
              <a:srgbClr val="65915C"/>
            </a:solidFill>
            <a:prstDash val="dash"/>
            <a:round/>
            <a:headEnd type="none" w="sm" len="sm"/>
            <a:tailEnd type="triangle" w="med" len="med"/>
          </a:ln>
        </p:spPr>
      </p:cxnSp>
      <p:sp>
        <p:nvSpPr>
          <p:cNvPr id="327" name="Google Shape;327;p29"/>
          <p:cNvSpPr txBox="1"/>
          <p:nvPr/>
        </p:nvSpPr>
        <p:spPr>
          <a:xfrm>
            <a:off x="9006307" y="3539843"/>
            <a:ext cx="64102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10</a:t>
            </a:r>
            <a:endParaRPr/>
          </a:p>
        </p:txBody>
      </p:sp>
      <p:pic>
        <p:nvPicPr>
          <p:cNvPr id="318" name="Google Shape;318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3675" y="1171191"/>
            <a:ext cx="2464235" cy="1699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75166" y="4465902"/>
            <a:ext cx="2528325" cy="1674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66953" y="1171190"/>
            <a:ext cx="2464235" cy="1681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253496" y="4465902"/>
            <a:ext cx="2528325" cy="1694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2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05984" y="1171189"/>
            <a:ext cx="2480523" cy="16941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5" name="Google Shape;435;p39"/>
          <p:cNvGraphicFramePr/>
          <p:nvPr/>
        </p:nvGraphicFramePr>
        <p:xfrm>
          <a:off x="8730542" y="3683776"/>
          <a:ext cx="2547050" cy="1188760"/>
        </p:xfrm>
        <a:graphic>
          <a:graphicData uri="http://schemas.openxmlformats.org/drawingml/2006/table">
            <a:tbl>
              <a:tblPr firstRow="1" bandRow="1">
                <a:noFill/>
                <a:tableStyleId>{1F8AEF3A-7149-4054-BB19-AAF381632C89}</a:tableStyleId>
              </a:tblPr>
              <a:tblGrid>
                <a:gridCol w="2547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3CC03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GB" sz="1800" b="1" u="none" strike="noStrike" cap="none">
                          <a:solidFill>
                            <a:srgbClr val="03CC03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KBG</a:t>
                      </a:r>
                      <a:endParaRPr sz="1400" b="1" u="none" strike="noStrike" cap="non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95959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en-GB" sz="1200" u="none" strike="noStrike" cap="none">
                          <a:solidFill>
                            <a:srgbClr val="595959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Connected: 3 June 2020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95959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en-GB" sz="1200" u="none" strike="noStrike" cap="none">
                          <a:solidFill>
                            <a:srgbClr val="595959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Mini-grid power to date: 7 MWh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95959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en-GB" sz="1200" u="none" strike="noStrike" cap="none">
                          <a:solidFill>
                            <a:srgbClr val="595959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Uptime: 100%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36" name="Google Shape;436;p39"/>
          <p:cNvGraphicFramePr/>
          <p:nvPr/>
        </p:nvGraphicFramePr>
        <p:xfrm>
          <a:off x="8730542" y="2284646"/>
          <a:ext cx="2547050" cy="1188760"/>
        </p:xfrm>
        <a:graphic>
          <a:graphicData uri="http://schemas.openxmlformats.org/drawingml/2006/table">
            <a:tbl>
              <a:tblPr firstRow="1" bandRow="1">
                <a:noFill/>
                <a:tableStyleId>{1F8AEF3A-7149-4054-BB19-AAF381632C89}</a:tableStyleId>
              </a:tblPr>
              <a:tblGrid>
                <a:gridCol w="2547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3CC03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GB" sz="1800" b="1" u="none" strike="noStrike" cap="none">
                          <a:solidFill>
                            <a:srgbClr val="03CC03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St. François</a:t>
                      </a:r>
                      <a:endParaRPr sz="1400" b="1" u="none" strike="noStrike" cap="non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95959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en-GB" sz="1200" u="none" strike="noStrike" cap="none">
                          <a:solidFill>
                            <a:srgbClr val="595959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Connected: 2 June 2020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95959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en-GB" sz="1200" u="none" strike="noStrike" cap="none">
                          <a:solidFill>
                            <a:srgbClr val="595959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Mini-grid power to date: 13 MWh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95959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en-GB" sz="1200" u="none" strike="noStrike" cap="none">
                          <a:solidFill>
                            <a:srgbClr val="595959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Uptime: 100%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37" name="Google Shape;437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96433" y="3647052"/>
            <a:ext cx="1018535" cy="309902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39"/>
          <p:cNvSpPr txBox="1"/>
          <p:nvPr/>
        </p:nvSpPr>
        <p:spPr>
          <a:xfrm>
            <a:off x="381000" y="154557"/>
            <a:ext cx="11726582" cy="594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3CC03"/>
              </a:buClr>
              <a:buSzPts val="4400"/>
              <a:buFont typeface="Helvetica Neue"/>
              <a:buNone/>
            </a:pPr>
            <a:r>
              <a:rPr lang="en-GB" sz="44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Today: Tower Power (Goma)</a:t>
            </a:r>
            <a:endParaRPr sz="1400" b="0" i="0" u="none" strike="noStrike" cap="none">
              <a:solidFill>
                <a:srgbClr val="3F76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39"/>
          <p:cNvSpPr/>
          <p:nvPr/>
        </p:nvSpPr>
        <p:spPr>
          <a:xfrm>
            <a:off x="554326" y="857044"/>
            <a:ext cx="11172236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 i="0" u="none" strike="noStrike" cap="none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June 2020, Nuru began supplying mini-grid power to 3 Helios towers in Goma. Nuru has since delivered more than 25 MWh of power to Helios (~70% solar) and achieved 100% uptime.</a:t>
            </a:r>
            <a:endParaRPr sz="14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40" name="Google Shape;440;p39"/>
          <p:cNvPicPr preferRelativeResize="0"/>
          <p:nvPr/>
        </p:nvPicPr>
        <p:blipFill rotWithShape="1">
          <a:blip r:embed="rId4">
            <a:alphaModFix/>
          </a:blip>
          <a:srcRect l="31510" r="32823" b="14700"/>
          <a:stretch/>
        </p:blipFill>
        <p:spPr>
          <a:xfrm>
            <a:off x="8187979" y="5106519"/>
            <a:ext cx="473260" cy="1131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39"/>
          <p:cNvPicPr preferRelativeResize="0"/>
          <p:nvPr/>
        </p:nvPicPr>
        <p:blipFill rotWithShape="1">
          <a:blip r:embed="rId4">
            <a:alphaModFix/>
          </a:blip>
          <a:srcRect l="31510" r="32823" b="14700"/>
          <a:stretch/>
        </p:blipFill>
        <p:spPr>
          <a:xfrm>
            <a:off x="8187979" y="2312740"/>
            <a:ext cx="473260" cy="1131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p39"/>
          <p:cNvPicPr preferRelativeResize="0"/>
          <p:nvPr/>
        </p:nvPicPr>
        <p:blipFill rotWithShape="1">
          <a:blip r:embed="rId4">
            <a:alphaModFix/>
          </a:blip>
          <a:srcRect l="31510" r="32823" b="14700"/>
          <a:stretch/>
        </p:blipFill>
        <p:spPr>
          <a:xfrm>
            <a:off x="8187979" y="3587866"/>
            <a:ext cx="473260" cy="113180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43" name="Google Shape;443;p39"/>
          <p:cNvGraphicFramePr/>
          <p:nvPr/>
        </p:nvGraphicFramePr>
        <p:xfrm>
          <a:off x="8730542" y="5106519"/>
          <a:ext cx="2547050" cy="1188760"/>
        </p:xfrm>
        <a:graphic>
          <a:graphicData uri="http://schemas.openxmlformats.org/drawingml/2006/table">
            <a:tbl>
              <a:tblPr firstRow="1" bandRow="1">
                <a:noFill/>
                <a:tableStyleId>{1F8AEF3A-7149-4054-BB19-AAF381632C89}</a:tableStyleId>
              </a:tblPr>
              <a:tblGrid>
                <a:gridCol w="2547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3CC03"/>
                        </a:buClr>
                        <a:buSzPts val="1800"/>
                        <a:buFont typeface="Helvetica Neue"/>
                        <a:buNone/>
                      </a:pPr>
                      <a:r>
                        <a:rPr lang="en-GB" sz="1800" b="1" u="none" strike="noStrike" cap="none">
                          <a:solidFill>
                            <a:srgbClr val="03CC03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Ndosho</a:t>
                      </a:r>
                      <a:endParaRPr sz="1800" b="1" u="none" strike="noStrike" cap="none">
                        <a:solidFill>
                          <a:srgbClr val="03CC03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95959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en-GB" sz="1200" u="none" strike="noStrike" cap="none">
                          <a:solidFill>
                            <a:srgbClr val="595959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Connected: 3 June 2020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95959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en-GB" sz="1200" u="none" strike="noStrike" cap="none">
                          <a:solidFill>
                            <a:srgbClr val="595959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Mini-grid power to date: 5 MWh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95959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en-GB" sz="1200" u="none" strike="noStrike" cap="none">
                          <a:solidFill>
                            <a:srgbClr val="595959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Uptime: 100%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44" name="Google Shape;444;p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85164" y="6602503"/>
            <a:ext cx="473770" cy="160560"/>
          </a:xfrm>
          <a:prstGeom prst="rect">
            <a:avLst/>
          </a:prstGeom>
          <a:noFill/>
          <a:ln>
            <a:noFill/>
          </a:ln>
        </p:spPr>
      </p:pic>
      <p:sp>
        <p:nvSpPr>
          <p:cNvPr id="445" name="Google Shape;445;p39"/>
          <p:cNvSpPr/>
          <p:nvPr/>
        </p:nvSpPr>
        <p:spPr>
          <a:xfrm>
            <a:off x="1334350" y="2603935"/>
            <a:ext cx="4481360" cy="3942350"/>
          </a:xfrm>
          <a:custGeom>
            <a:avLst/>
            <a:gdLst/>
            <a:ahLst/>
            <a:cxnLst/>
            <a:rect l="l" t="t" r="r" b="b"/>
            <a:pathLst>
              <a:path w="1045" h="1018" extrusionOk="0">
                <a:moveTo>
                  <a:pt x="1003" y="735"/>
                </a:moveTo>
                <a:lnTo>
                  <a:pt x="995" y="700"/>
                </a:lnTo>
                <a:lnTo>
                  <a:pt x="986" y="688"/>
                </a:lnTo>
                <a:lnTo>
                  <a:pt x="972" y="684"/>
                </a:lnTo>
                <a:lnTo>
                  <a:pt x="960" y="671"/>
                </a:lnTo>
                <a:lnTo>
                  <a:pt x="952" y="662"/>
                </a:lnTo>
                <a:lnTo>
                  <a:pt x="945" y="646"/>
                </a:lnTo>
                <a:lnTo>
                  <a:pt x="940" y="639"/>
                </a:lnTo>
                <a:lnTo>
                  <a:pt x="936" y="622"/>
                </a:lnTo>
                <a:lnTo>
                  <a:pt x="939" y="609"/>
                </a:lnTo>
                <a:lnTo>
                  <a:pt x="939" y="597"/>
                </a:lnTo>
                <a:lnTo>
                  <a:pt x="933" y="585"/>
                </a:lnTo>
                <a:lnTo>
                  <a:pt x="927" y="566"/>
                </a:lnTo>
                <a:lnTo>
                  <a:pt x="928" y="551"/>
                </a:lnTo>
                <a:lnTo>
                  <a:pt x="933" y="528"/>
                </a:lnTo>
                <a:lnTo>
                  <a:pt x="932" y="517"/>
                </a:lnTo>
                <a:lnTo>
                  <a:pt x="928" y="520"/>
                </a:lnTo>
                <a:lnTo>
                  <a:pt x="927" y="515"/>
                </a:lnTo>
                <a:lnTo>
                  <a:pt x="928" y="503"/>
                </a:lnTo>
                <a:lnTo>
                  <a:pt x="933" y="488"/>
                </a:lnTo>
                <a:lnTo>
                  <a:pt x="934" y="478"/>
                </a:lnTo>
                <a:lnTo>
                  <a:pt x="938" y="471"/>
                </a:lnTo>
                <a:lnTo>
                  <a:pt x="935" y="447"/>
                </a:lnTo>
                <a:lnTo>
                  <a:pt x="933" y="441"/>
                </a:lnTo>
                <a:lnTo>
                  <a:pt x="927" y="435"/>
                </a:lnTo>
                <a:lnTo>
                  <a:pt x="922" y="428"/>
                </a:lnTo>
                <a:lnTo>
                  <a:pt x="920" y="424"/>
                </a:lnTo>
                <a:lnTo>
                  <a:pt x="920" y="417"/>
                </a:lnTo>
                <a:lnTo>
                  <a:pt x="930" y="403"/>
                </a:lnTo>
                <a:lnTo>
                  <a:pt x="934" y="392"/>
                </a:lnTo>
                <a:lnTo>
                  <a:pt x="941" y="379"/>
                </a:lnTo>
                <a:lnTo>
                  <a:pt x="949" y="367"/>
                </a:lnTo>
                <a:lnTo>
                  <a:pt x="956" y="360"/>
                </a:lnTo>
                <a:lnTo>
                  <a:pt x="959" y="358"/>
                </a:lnTo>
                <a:lnTo>
                  <a:pt x="960" y="337"/>
                </a:lnTo>
                <a:lnTo>
                  <a:pt x="962" y="309"/>
                </a:lnTo>
                <a:lnTo>
                  <a:pt x="962" y="295"/>
                </a:lnTo>
                <a:lnTo>
                  <a:pt x="970" y="264"/>
                </a:lnTo>
                <a:lnTo>
                  <a:pt x="976" y="253"/>
                </a:lnTo>
                <a:lnTo>
                  <a:pt x="979" y="248"/>
                </a:lnTo>
                <a:lnTo>
                  <a:pt x="992" y="234"/>
                </a:lnTo>
                <a:lnTo>
                  <a:pt x="1003" y="221"/>
                </a:lnTo>
                <a:lnTo>
                  <a:pt x="1009" y="215"/>
                </a:lnTo>
                <a:lnTo>
                  <a:pt x="1011" y="209"/>
                </a:lnTo>
                <a:lnTo>
                  <a:pt x="1015" y="202"/>
                </a:lnTo>
                <a:lnTo>
                  <a:pt x="1026" y="197"/>
                </a:lnTo>
                <a:lnTo>
                  <a:pt x="1032" y="192"/>
                </a:lnTo>
                <a:lnTo>
                  <a:pt x="1041" y="183"/>
                </a:lnTo>
                <a:lnTo>
                  <a:pt x="1045" y="175"/>
                </a:lnTo>
                <a:lnTo>
                  <a:pt x="1043" y="167"/>
                </a:lnTo>
                <a:lnTo>
                  <a:pt x="1041" y="162"/>
                </a:lnTo>
                <a:lnTo>
                  <a:pt x="1032" y="160"/>
                </a:lnTo>
                <a:lnTo>
                  <a:pt x="1027" y="156"/>
                </a:lnTo>
                <a:lnTo>
                  <a:pt x="1022" y="151"/>
                </a:lnTo>
                <a:lnTo>
                  <a:pt x="1020" y="143"/>
                </a:lnTo>
                <a:lnTo>
                  <a:pt x="1019" y="121"/>
                </a:lnTo>
                <a:lnTo>
                  <a:pt x="1022" y="103"/>
                </a:lnTo>
                <a:lnTo>
                  <a:pt x="1025" y="94"/>
                </a:lnTo>
                <a:lnTo>
                  <a:pt x="1025" y="90"/>
                </a:lnTo>
                <a:lnTo>
                  <a:pt x="1019" y="90"/>
                </a:lnTo>
                <a:lnTo>
                  <a:pt x="1013" y="85"/>
                </a:lnTo>
                <a:lnTo>
                  <a:pt x="1004" y="76"/>
                </a:lnTo>
                <a:lnTo>
                  <a:pt x="990" y="68"/>
                </a:lnTo>
                <a:lnTo>
                  <a:pt x="966" y="42"/>
                </a:lnTo>
                <a:lnTo>
                  <a:pt x="955" y="36"/>
                </a:lnTo>
                <a:lnTo>
                  <a:pt x="943" y="46"/>
                </a:lnTo>
                <a:lnTo>
                  <a:pt x="932" y="47"/>
                </a:lnTo>
                <a:lnTo>
                  <a:pt x="905" y="41"/>
                </a:lnTo>
                <a:lnTo>
                  <a:pt x="898" y="49"/>
                </a:lnTo>
                <a:lnTo>
                  <a:pt x="892" y="52"/>
                </a:lnTo>
                <a:lnTo>
                  <a:pt x="869" y="43"/>
                </a:lnTo>
                <a:lnTo>
                  <a:pt x="864" y="33"/>
                </a:lnTo>
                <a:lnTo>
                  <a:pt x="858" y="25"/>
                </a:lnTo>
                <a:lnTo>
                  <a:pt x="846" y="16"/>
                </a:lnTo>
                <a:lnTo>
                  <a:pt x="839" y="5"/>
                </a:lnTo>
                <a:lnTo>
                  <a:pt x="811" y="5"/>
                </a:lnTo>
                <a:lnTo>
                  <a:pt x="803" y="16"/>
                </a:lnTo>
                <a:lnTo>
                  <a:pt x="791" y="9"/>
                </a:lnTo>
                <a:lnTo>
                  <a:pt x="784" y="16"/>
                </a:lnTo>
                <a:lnTo>
                  <a:pt x="771" y="0"/>
                </a:lnTo>
                <a:lnTo>
                  <a:pt x="756" y="5"/>
                </a:lnTo>
                <a:lnTo>
                  <a:pt x="733" y="9"/>
                </a:lnTo>
                <a:lnTo>
                  <a:pt x="713" y="4"/>
                </a:lnTo>
                <a:lnTo>
                  <a:pt x="709" y="16"/>
                </a:lnTo>
                <a:lnTo>
                  <a:pt x="697" y="16"/>
                </a:lnTo>
                <a:lnTo>
                  <a:pt x="690" y="19"/>
                </a:lnTo>
                <a:lnTo>
                  <a:pt x="682" y="16"/>
                </a:lnTo>
                <a:lnTo>
                  <a:pt x="683" y="16"/>
                </a:lnTo>
                <a:lnTo>
                  <a:pt x="682" y="10"/>
                </a:lnTo>
                <a:lnTo>
                  <a:pt x="676" y="10"/>
                </a:lnTo>
                <a:lnTo>
                  <a:pt x="665" y="16"/>
                </a:lnTo>
                <a:lnTo>
                  <a:pt x="639" y="21"/>
                </a:lnTo>
                <a:lnTo>
                  <a:pt x="628" y="27"/>
                </a:lnTo>
                <a:lnTo>
                  <a:pt x="610" y="32"/>
                </a:lnTo>
                <a:lnTo>
                  <a:pt x="601" y="27"/>
                </a:lnTo>
                <a:lnTo>
                  <a:pt x="583" y="24"/>
                </a:lnTo>
                <a:lnTo>
                  <a:pt x="569" y="32"/>
                </a:lnTo>
                <a:lnTo>
                  <a:pt x="567" y="49"/>
                </a:lnTo>
                <a:lnTo>
                  <a:pt x="559" y="53"/>
                </a:lnTo>
                <a:lnTo>
                  <a:pt x="509" y="53"/>
                </a:lnTo>
                <a:lnTo>
                  <a:pt x="486" y="47"/>
                </a:lnTo>
                <a:lnTo>
                  <a:pt x="472" y="37"/>
                </a:lnTo>
                <a:lnTo>
                  <a:pt x="465" y="46"/>
                </a:lnTo>
                <a:lnTo>
                  <a:pt x="457" y="43"/>
                </a:lnTo>
                <a:lnTo>
                  <a:pt x="436" y="25"/>
                </a:lnTo>
                <a:lnTo>
                  <a:pt x="434" y="16"/>
                </a:lnTo>
                <a:lnTo>
                  <a:pt x="427" y="6"/>
                </a:lnTo>
                <a:lnTo>
                  <a:pt x="411" y="5"/>
                </a:lnTo>
                <a:lnTo>
                  <a:pt x="397" y="5"/>
                </a:lnTo>
                <a:lnTo>
                  <a:pt x="384" y="16"/>
                </a:lnTo>
                <a:lnTo>
                  <a:pt x="378" y="22"/>
                </a:lnTo>
                <a:lnTo>
                  <a:pt x="371" y="37"/>
                </a:lnTo>
                <a:lnTo>
                  <a:pt x="363" y="42"/>
                </a:lnTo>
                <a:lnTo>
                  <a:pt x="360" y="56"/>
                </a:lnTo>
                <a:lnTo>
                  <a:pt x="359" y="75"/>
                </a:lnTo>
                <a:lnTo>
                  <a:pt x="362" y="84"/>
                </a:lnTo>
                <a:lnTo>
                  <a:pt x="349" y="86"/>
                </a:lnTo>
                <a:lnTo>
                  <a:pt x="352" y="103"/>
                </a:lnTo>
                <a:lnTo>
                  <a:pt x="347" y="122"/>
                </a:lnTo>
                <a:lnTo>
                  <a:pt x="326" y="159"/>
                </a:lnTo>
                <a:lnTo>
                  <a:pt x="316" y="183"/>
                </a:lnTo>
                <a:lnTo>
                  <a:pt x="307" y="227"/>
                </a:lnTo>
                <a:lnTo>
                  <a:pt x="306" y="293"/>
                </a:lnTo>
                <a:lnTo>
                  <a:pt x="299" y="323"/>
                </a:lnTo>
                <a:lnTo>
                  <a:pt x="298" y="327"/>
                </a:lnTo>
                <a:lnTo>
                  <a:pt x="283" y="340"/>
                </a:lnTo>
                <a:lnTo>
                  <a:pt x="264" y="350"/>
                </a:lnTo>
                <a:lnTo>
                  <a:pt x="247" y="366"/>
                </a:lnTo>
                <a:lnTo>
                  <a:pt x="224" y="402"/>
                </a:lnTo>
                <a:lnTo>
                  <a:pt x="217" y="423"/>
                </a:lnTo>
                <a:lnTo>
                  <a:pt x="213" y="444"/>
                </a:lnTo>
                <a:lnTo>
                  <a:pt x="213" y="462"/>
                </a:lnTo>
                <a:lnTo>
                  <a:pt x="209" y="480"/>
                </a:lnTo>
                <a:lnTo>
                  <a:pt x="196" y="501"/>
                </a:lnTo>
                <a:lnTo>
                  <a:pt x="181" y="516"/>
                </a:lnTo>
                <a:lnTo>
                  <a:pt x="167" y="523"/>
                </a:lnTo>
                <a:lnTo>
                  <a:pt x="144" y="544"/>
                </a:lnTo>
                <a:lnTo>
                  <a:pt x="123" y="552"/>
                </a:lnTo>
                <a:lnTo>
                  <a:pt x="113" y="549"/>
                </a:lnTo>
                <a:lnTo>
                  <a:pt x="112" y="531"/>
                </a:lnTo>
                <a:lnTo>
                  <a:pt x="110" y="526"/>
                </a:lnTo>
                <a:lnTo>
                  <a:pt x="96" y="530"/>
                </a:lnTo>
                <a:lnTo>
                  <a:pt x="83" y="532"/>
                </a:lnTo>
                <a:lnTo>
                  <a:pt x="75" y="538"/>
                </a:lnTo>
                <a:lnTo>
                  <a:pt x="68" y="551"/>
                </a:lnTo>
                <a:lnTo>
                  <a:pt x="56" y="554"/>
                </a:lnTo>
                <a:lnTo>
                  <a:pt x="40" y="544"/>
                </a:lnTo>
                <a:lnTo>
                  <a:pt x="36" y="546"/>
                </a:lnTo>
                <a:lnTo>
                  <a:pt x="27" y="552"/>
                </a:lnTo>
                <a:lnTo>
                  <a:pt x="18" y="560"/>
                </a:lnTo>
                <a:lnTo>
                  <a:pt x="14" y="576"/>
                </a:lnTo>
                <a:lnTo>
                  <a:pt x="11" y="591"/>
                </a:lnTo>
                <a:lnTo>
                  <a:pt x="10" y="603"/>
                </a:lnTo>
                <a:lnTo>
                  <a:pt x="2" y="608"/>
                </a:lnTo>
                <a:lnTo>
                  <a:pt x="3" y="612"/>
                </a:lnTo>
                <a:lnTo>
                  <a:pt x="3" y="619"/>
                </a:lnTo>
                <a:lnTo>
                  <a:pt x="0" y="625"/>
                </a:lnTo>
                <a:lnTo>
                  <a:pt x="2" y="629"/>
                </a:lnTo>
                <a:lnTo>
                  <a:pt x="3" y="627"/>
                </a:lnTo>
                <a:lnTo>
                  <a:pt x="9" y="624"/>
                </a:lnTo>
                <a:lnTo>
                  <a:pt x="27" y="619"/>
                </a:lnTo>
                <a:lnTo>
                  <a:pt x="41" y="612"/>
                </a:lnTo>
                <a:lnTo>
                  <a:pt x="54" y="607"/>
                </a:lnTo>
                <a:lnTo>
                  <a:pt x="63" y="607"/>
                </a:lnTo>
                <a:lnTo>
                  <a:pt x="70" y="606"/>
                </a:lnTo>
                <a:lnTo>
                  <a:pt x="94" y="607"/>
                </a:lnTo>
                <a:lnTo>
                  <a:pt x="116" y="605"/>
                </a:lnTo>
                <a:lnTo>
                  <a:pt x="123" y="607"/>
                </a:lnTo>
                <a:lnTo>
                  <a:pt x="142" y="608"/>
                </a:lnTo>
                <a:lnTo>
                  <a:pt x="155" y="606"/>
                </a:lnTo>
                <a:lnTo>
                  <a:pt x="169" y="606"/>
                </a:lnTo>
                <a:lnTo>
                  <a:pt x="202" y="603"/>
                </a:lnTo>
                <a:lnTo>
                  <a:pt x="218" y="605"/>
                </a:lnTo>
                <a:lnTo>
                  <a:pt x="220" y="606"/>
                </a:lnTo>
                <a:lnTo>
                  <a:pt x="225" y="613"/>
                </a:lnTo>
                <a:lnTo>
                  <a:pt x="229" y="614"/>
                </a:lnTo>
                <a:lnTo>
                  <a:pt x="233" y="613"/>
                </a:lnTo>
                <a:lnTo>
                  <a:pt x="237" y="622"/>
                </a:lnTo>
                <a:lnTo>
                  <a:pt x="242" y="640"/>
                </a:lnTo>
                <a:lnTo>
                  <a:pt x="244" y="654"/>
                </a:lnTo>
                <a:lnTo>
                  <a:pt x="245" y="659"/>
                </a:lnTo>
                <a:lnTo>
                  <a:pt x="252" y="671"/>
                </a:lnTo>
                <a:lnTo>
                  <a:pt x="256" y="687"/>
                </a:lnTo>
                <a:lnTo>
                  <a:pt x="268" y="700"/>
                </a:lnTo>
                <a:lnTo>
                  <a:pt x="289" y="727"/>
                </a:lnTo>
                <a:lnTo>
                  <a:pt x="301" y="732"/>
                </a:lnTo>
                <a:lnTo>
                  <a:pt x="315" y="732"/>
                </a:lnTo>
                <a:lnTo>
                  <a:pt x="336" y="725"/>
                </a:lnTo>
                <a:lnTo>
                  <a:pt x="349" y="722"/>
                </a:lnTo>
                <a:lnTo>
                  <a:pt x="366" y="725"/>
                </a:lnTo>
                <a:lnTo>
                  <a:pt x="386" y="725"/>
                </a:lnTo>
                <a:lnTo>
                  <a:pt x="389" y="710"/>
                </a:lnTo>
                <a:lnTo>
                  <a:pt x="390" y="703"/>
                </a:lnTo>
                <a:lnTo>
                  <a:pt x="392" y="698"/>
                </a:lnTo>
                <a:lnTo>
                  <a:pt x="393" y="694"/>
                </a:lnTo>
                <a:lnTo>
                  <a:pt x="395" y="689"/>
                </a:lnTo>
                <a:lnTo>
                  <a:pt x="396" y="678"/>
                </a:lnTo>
                <a:lnTo>
                  <a:pt x="398" y="670"/>
                </a:lnTo>
                <a:lnTo>
                  <a:pt x="441" y="670"/>
                </a:lnTo>
                <a:lnTo>
                  <a:pt x="444" y="664"/>
                </a:lnTo>
                <a:lnTo>
                  <a:pt x="467" y="664"/>
                </a:lnTo>
                <a:lnTo>
                  <a:pt x="466" y="686"/>
                </a:lnTo>
                <a:lnTo>
                  <a:pt x="514" y="687"/>
                </a:lnTo>
                <a:lnTo>
                  <a:pt x="518" y="691"/>
                </a:lnTo>
                <a:lnTo>
                  <a:pt x="520" y="699"/>
                </a:lnTo>
                <a:lnTo>
                  <a:pt x="522" y="731"/>
                </a:lnTo>
                <a:lnTo>
                  <a:pt x="525" y="743"/>
                </a:lnTo>
                <a:lnTo>
                  <a:pt x="525" y="759"/>
                </a:lnTo>
                <a:lnTo>
                  <a:pt x="527" y="775"/>
                </a:lnTo>
                <a:lnTo>
                  <a:pt x="527" y="781"/>
                </a:lnTo>
                <a:lnTo>
                  <a:pt x="524" y="792"/>
                </a:lnTo>
                <a:lnTo>
                  <a:pt x="524" y="806"/>
                </a:lnTo>
                <a:lnTo>
                  <a:pt x="526" y="815"/>
                </a:lnTo>
                <a:lnTo>
                  <a:pt x="535" y="829"/>
                </a:lnTo>
                <a:lnTo>
                  <a:pt x="541" y="850"/>
                </a:lnTo>
                <a:lnTo>
                  <a:pt x="547" y="866"/>
                </a:lnTo>
                <a:lnTo>
                  <a:pt x="547" y="874"/>
                </a:lnTo>
                <a:lnTo>
                  <a:pt x="542" y="881"/>
                </a:lnTo>
                <a:lnTo>
                  <a:pt x="531" y="892"/>
                </a:lnTo>
                <a:lnTo>
                  <a:pt x="531" y="894"/>
                </a:lnTo>
                <a:lnTo>
                  <a:pt x="532" y="897"/>
                </a:lnTo>
                <a:lnTo>
                  <a:pt x="534" y="898"/>
                </a:lnTo>
                <a:lnTo>
                  <a:pt x="537" y="899"/>
                </a:lnTo>
                <a:lnTo>
                  <a:pt x="543" y="907"/>
                </a:lnTo>
                <a:lnTo>
                  <a:pt x="549" y="908"/>
                </a:lnTo>
                <a:lnTo>
                  <a:pt x="552" y="907"/>
                </a:lnTo>
                <a:lnTo>
                  <a:pt x="554" y="901"/>
                </a:lnTo>
                <a:lnTo>
                  <a:pt x="557" y="893"/>
                </a:lnTo>
                <a:lnTo>
                  <a:pt x="562" y="891"/>
                </a:lnTo>
                <a:lnTo>
                  <a:pt x="613" y="891"/>
                </a:lnTo>
                <a:lnTo>
                  <a:pt x="623" y="887"/>
                </a:lnTo>
                <a:lnTo>
                  <a:pt x="632" y="890"/>
                </a:lnTo>
                <a:lnTo>
                  <a:pt x="634" y="890"/>
                </a:lnTo>
                <a:lnTo>
                  <a:pt x="644" y="882"/>
                </a:lnTo>
                <a:lnTo>
                  <a:pt x="645" y="882"/>
                </a:lnTo>
                <a:lnTo>
                  <a:pt x="655" y="880"/>
                </a:lnTo>
                <a:lnTo>
                  <a:pt x="659" y="880"/>
                </a:lnTo>
                <a:lnTo>
                  <a:pt x="661" y="881"/>
                </a:lnTo>
                <a:lnTo>
                  <a:pt x="667" y="891"/>
                </a:lnTo>
                <a:lnTo>
                  <a:pt x="667" y="903"/>
                </a:lnTo>
                <a:lnTo>
                  <a:pt x="669" y="908"/>
                </a:lnTo>
                <a:lnTo>
                  <a:pt x="672" y="908"/>
                </a:lnTo>
                <a:lnTo>
                  <a:pt x="686" y="902"/>
                </a:lnTo>
                <a:lnTo>
                  <a:pt x="691" y="901"/>
                </a:lnTo>
                <a:lnTo>
                  <a:pt x="697" y="901"/>
                </a:lnTo>
                <a:lnTo>
                  <a:pt x="708" y="896"/>
                </a:lnTo>
                <a:lnTo>
                  <a:pt x="714" y="904"/>
                </a:lnTo>
                <a:lnTo>
                  <a:pt x="718" y="913"/>
                </a:lnTo>
                <a:lnTo>
                  <a:pt x="723" y="919"/>
                </a:lnTo>
                <a:lnTo>
                  <a:pt x="736" y="925"/>
                </a:lnTo>
                <a:lnTo>
                  <a:pt x="748" y="933"/>
                </a:lnTo>
                <a:lnTo>
                  <a:pt x="766" y="940"/>
                </a:lnTo>
                <a:lnTo>
                  <a:pt x="778" y="941"/>
                </a:lnTo>
                <a:lnTo>
                  <a:pt x="787" y="939"/>
                </a:lnTo>
                <a:lnTo>
                  <a:pt x="799" y="934"/>
                </a:lnTo>
                <a:lnTo>
                  <a:pt x="809" y="931"/>
                </a:lnTo>
                <a:lnTo>
                  <a:pt x="814" y="933"/>
                </a:lnTo>
                <a:lnTo>
                  <a:pt x="833" y="951"/>
                </a:lnTo>
                <a:lnTo>
                  <a:pt x="847" y="957"/>
                </a:lnTo>
                <a:lnTo>
                  <a:pt x="858" y="961"/>
                </a:lnTo>
                <a:lnTo>
                  <a:pt x="869" y="962"/>
                </a:lnTo>
                <a:lnTo>
                  <a:pt x="876" y="968"/>
                </a:lnTo>
                <a:lnTo>
                  <a:pt x="881" y="980"/>
                </a:lnTo>
                <a:lnTo>
                  <a:pt x="885" y="987"/>
                </a:lnTo>
                <a:lnTo>
                  <a:pt x="898" y="999"/>
                </a:lnTo>
                <a:lnTo>
                  <a:pt x="912" y="1007"/>
                </a:lnTo>
                <a:lnTo>
                  <a:pt x="922" y="1011"/>
                </a:lnTo>
                <a:lnTo>
                  <a:pt x="932" y="1012"/>
                </a:lnTo>
                <a:lnTo>
                  <a:pt x="935" y="1012"/>
                </a:lnTo>
                <a:lnTo>
                  <a:pt x="941" y="1010"/>
                </a:lnTo>
                <a:lnTo>
                  <a:pt x="945" y="1009"/>
                </a:lnTo>
                <a:lnTo>
                  <a:pt x="946" y="1010"/>
                </a:lnTo>
                <a:lnTo>
                  <a:pt x="951" y="1017"/>
                </a:lnTo>
                <a:lnTo>
                  <a:pt x="955" y="1018"/>
                </a:lnTo>
                <a:lnTo>
                  <a:pt x="959" y="1018"/>
                </a:lnTo>
                <a:lnTo>
                  <a:pt x="961" y="1016"/>
                </a:lnTo>
                <a:lnTo>
                  <a:pt x="961" y="1009"/>
                </a:lnTo>
                <a:lnTo>
                  <a:pt x="960" y="1001"/>
                </a:lnTo>
                <a:lnTo>
                  <a:pt x="959" y="966"/>
                </a:lnTo>
                <a:lnTo>
                  <a:pt x="956" y="958"/>
                </a:lnTo>
                <a:lnTo>
                  <a:pt x="950" y="957"/>
                </a:lnTo>
                <a:lnTo>
                  <a:pt x="941" y="962"/>
                </a:lnTo>
                <a:lnTo>
                  <a:pt x="930" y="960"/>
                </a:lnTo>
                <a:lnTo>
                  <a:pt x="918" y="960"/>
                </a:lnTo>
                <a:lnTo>
                  <a:pt x="911" y="955"/>
                </a:lnTo>
                <a:lnTo>
                  <a:pt x="901" y="942"/>
                </a:lnTo>
                <a:lnTo>
                  <a:pt x="895" y="936"/>
                </a:lnTo>
                <a:lnTo>
                  <a:pt x="893" y="934"/>
                </a:lnTo>
                <a:lnTo>
                  <a:pt x="892" y="924"/>
                </a:lnTo>
                <a:lnTo>
                  <a:pt x="895" y="917"/>
                </a:lnTo>
                <a:lnTo>
                  <a:pt x="897" y="905"/>
                </a:lnTo>
                <a:lnTo>
                  <a:pt x="912" y="866"/>
                </a:lnTo>
                <a:lnTo>
                  <a:pt x="913" y="859"/>
                </a:lnTo>
                <a:lnTo>
                  <a:pt x="914" y="834"/>
                </a:lnTo>
                <a:lnTo>
                  <a:pt x="912" y="820"/>
                </a:lnTo>
                <a:lnTo>
                  <a:pt x="905" y="801"/>
                </a:lnTo>
                <a:lnTo>
                  <a:pt x="905" y="791"/>
                </a:lnTo>
                <a:lnTo>
                  <a:pt x="907" y="788"/>
                </a:lnTo>
                <a:lnTo>
                  <a:pt x="909" y="779"/>
                </a:lnTo>
                <a:lnTo>
                  <a:pt x="914" y="772"/>
                </a:lnTo>
                <a:lnTo>
                  <a:pt x="922" y="758"/>
                </a:lnTo>
                <a:lnTo>
                  <a:pt x="924" y="756"/>
                </a:lnTo>
                <a:lnTo>
                  <a:pt x="929" y="752"/>
                </a:lnTo>
                <a:lnTo>
                  <a:pt x="932" y="752"/>
                </a:lnTo>
                <a:lnTo>
                  <a:pt x="941" y="748"/>
                </a:lnTo>
                <a:lnTo>
                  <a:pt x="1003" y="735"/>
                </a:lnTo>
                <a:close/>
              </a:path>
            </a:pathLst>
          </a:custGeom>
          <a:solidFill>
            <a:srgbClr val="03CC03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56"/>
              <a:buFont typeface="Arial"/>
              <a:buNone/>
            </a:pPr>
            <a:endParaRPr sz="2156" b="0" i="0" u="none" strike="noStrike" cap="none">
              <a:solidFill>
                <a:schemeClr val="dk1"/>
              </a:solidFill>
              <a:highlight>
                <a:srgbClr val="126935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39"/>
          <p:cNvSpPr txBox="1"/>
          <p:nvPr/>
        </p:nvSpPr>
        <p:spPr>
          <a:xfrm>
            <a:off x="4309120" y="3897135"/>
            <a:ext cx="90762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GOMA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47" name="Google Shape;447;p39"/>
          <p:cNvCxnSpPr/>
          <p:nvPr/>
        </p:nvCxnSpPr>
        <p:spPr>
          <a:xfrm>
            <a:off x="5348828" y="4081801"/>
            <a:ext cx="2575972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448" name="Google Shape;448;p39"/>
          <p:cNvCxnSpPr/>
          <p:nvPr/>
        </p:nvCxnSpPr>
        <p:spPr>
          <a:xfrm rot="10800000" flipH="1">
            <a:off x="5348828" y="3101287"/>
            <a:ext cx="2443886" cy="980514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449" name="Google Shape;449;p39"/>
          <p:cNvCxnSpPr/>
          <p:nvPr/>
        </p:nvCxnSpPr>
        <p:spPr>
          <a:xfrm>
            <a:off x="5348828" y="4081801"/>
            <a:ext cx="2443886" cy="986618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dash"/>
            <a:miter lim="800000"/>
            <a:headEnd type="none" w="sm" len="sm"/>
            <a:tailEnd type="triangle" w="med" len="med"/>
          </a:ln>
        </p:spPr>
      </p:cxnSp>
      <p:sp>
        <p:nvSpPr>
          <p:cNvPr id="450" name="Google Shape;450;p39"/>
          <p:cNvSpPr/>
          <p:nvPr/>
        </p:nvSpPr>
        <p:spPr>
          <a:xfrm>
            <a:off x="0" y="1"/>
            <a:ext cx="381000" cy="6857999"/>
          </a:xfrm>
          <a:prstGeom prst="rect">
            <a:avLst/>
          </a:prstGeom>
          <a:solidFill>
            <a:schemeClr val="accent1">
              <a:alpha val="46274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p39"/>
          <p:cNvSpPr/>
          <p:nvPr/>
        </p:nvSpPr>
        <p:spPr>
          <a:xfrm>
            <a:off x="5295885" y="4030559"/>
            <a:ext cx="102485" cy="102485"/>
          </a:xfrm>
          <a:prstGeom prst="ellipse">
            <a:avLst/>
          </a:prstGeom>
          <a:solidFill>
            <a:srgbClr val="03CC0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2" name="Google Shape;452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96433" y="2257358"/>
            <a:ext cx="1018535" cy="309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96433" y="5076845"/>
            <a:ext cx="1018535" cy="3099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" name="Google Shape;471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23241" y="3836443"/>
            <a:ext cx="468000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41" descr="Logo de Energy Peace Partners"/>
          <p:cNvPicPr preferRelativeResize="0"/>
          <p:nvPr/>
        </p:nvPicPr>
        <p:blipFill rotWithShape="1">
          <a:blip r:embed="rId4">
            <a:alphaModFix/>
          </a:blip>
          <a:srcRect t="20626" b="17298"/>
          <a:stretch/>
        </p:blipFill>
        <p:spPr>
          <a:xfrm>
            <a:off x="1006417" y="1020095"/>
            <a:ext cx="1680448" cy="1026990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p41"/>
          <p:cNvSpPr txBox="1">
            <a:spLocks noGrp="1"/>
          </p:cNvSpPr>
          <p:nvPr>
            <p:ph type="title"/>
          </p:nvPr>
        </p:nvSpPr>
        <p:spPr>
          <a:xfrm>
            <a:off x="1073678" y="365127"/>
            <a:ext cx="10300601" cy="64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2000" dirty="0" err="1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Nuru</a:t>
            </a:r>
            <a:r>
              <a:rPr lang="en-GB" sz="2000" dirty="0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benefit from Peace Renewable Energy Credits</a:t>
            </a:r>
            <a:br>
              <a:rPr lang="en-GB" sz="1400" dirty="0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400" dirty="0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PRECs should cover up to 10% of Capex related to new projects</a:t>
            </a:r>
            <a:br>
              <a:rPr lang="en-GB" sz="2000" dirty="0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br>
              <a:rPr lang="en-GB" sz="2000" dirty="0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sz="2000" dirty="0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75" name="Google Shape;475;p41"/>
          <p:cNvSpPr/>
          <p:nvPr/>
        </p:nvSpPr>
        <p:spPr>
          <a:xfrm>
            <a:off x="2544585" y="955045"/>
            <a:ext cx="4493341" cy="1157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6213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00"/>
              <a:buFont typeface="Noto Sans Symbols"/>
              <a:buChar char="✔"/>
            </a:pPr>
            <a:r>
              <a:rPr lang="en-GB" sz="1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“Energy Peace Partners” is a non-profit organisation which aims to bring renewable energy markets to the world’s most fragile regions</a:t>
            </a:r>
            <a:endParaRPr/>
          </a:p>
          <a:p>
            <a:pPr marL="176213" marR="0" lvl="0" indent="-171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000"/>
              <a:buFont typeface="Noto Sans Symbols"/>
              <a:buChar char="✔"/>
            </a:pPr>
            <a:r>
              <a:rPr lang="en-GB" sz="1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They provide financing solutions to promote peace and development</a:t>
            </a:r>
            <a:endParaRPr/>
          </a:p>
          <a:p>
            <a:pPr marL="176213" marR="0" lvl="0" indent="-171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000"/>
              <a:buFont typeface="Noto Sans Symbols"/>
              <a:buChar char="✔"/>
            </a:pPr>
            <a:r>
              <a:rPr lang="en-GB" sz="1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They developed the Peace Renewable Energy Credits (PRECs) to encourage new clean energy investments in conflict affected settings </a:t>
            </a:r>
            <a:r>
              <a:rPr lang="en-GB" sz="1000" b="1" i="0" u="none" strike="noStrike" cap="none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with an initial focus on humanitarian and peace operations</a:t>
            </a:r>
            <a:endParaRPr/>
          </a:p>
          <a:p>
            <a:pPr marL="4763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sz="1000" b="0" i="0" u="none" strike="noStrike" cap="none">
              <a:solidFill>
                <a:srgbClr val="00000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476" name="Google Shape;476;p4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04601" y="847621"/>
            <a:ext cx="3815999" cy="3900679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41"/>
          <p:cNvSpPr/>
          <p:nvPr/>
        </p:nvSpPr>
        <p:spPr>
          <a:xfrm>
            <a:off x="1177325" y="5432409"/>
            <a:ext cx="9911491" cy="734582"/>
          </a:xfrm>
          <a:prstGeom prst="roundRect">
            <a:avLst>
              <a:gd name="adj" fmla="val 16667"/>
            </a:avLst>
          </a:prstGeom>
          <a:solidFill>
            <a:srgbClr val="65915C"/>
          </a:solidFill>
          <a:ln w="2540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381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Nuru is the first recipient of the Peace Renewable Energy Credit</a:t>
            </a:r>
            <a:endParaRPr/>
          </a:p>
        </p:txBody>
      </p:sp>
      <p:sp>
        <p:nvSpPr>
          <p:cNvPr id="478" name="Google Shape;478;p41"/>
          <p:cNvSpPr/>
          <p:nvPr/>
        </p:nvSpPr>
        <p:spPr>
          <a:xfrm>
            <a:off x="7608198" y="6234666"/>
            <a:ext cx="3429782" cy="427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2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0" i="1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Source: Center for resource solution report (Peace Renewable Energy Certificate)</a:t>
            </a:r>
            <a:endParaRPr sz="800" b="1" i="0" u="none" strike="noStrike" cap="none">
              <a:solidFill>
                <a:srgbClr val="65915C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7200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A5CB6E"/>
              </a:buClr>
              <a:buSzPts val="800"/>
              <a:buFont typeface="Noto Sans Symbols"/>
              <a:buNone/>
            </a:pPr>
            <a:endParaRPr sz="800" b="1" i="0" u="none" strike="noStrike" cap="none">
              <a:solidFill>
                <a:srgbClr val="65915C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79" name="Google Shape;479;p41"/>
          <p:cNvSpPr/>
          <p:nvPr/>
        </p:nvSpPr>
        <p:spPr>
          <a:xfrm>
            <a:off x="7775343" y="4903386"/>
            <a:ext cx="3245256" cy="361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Countries at highest risk of conflict, climate change and energy poverty</a:t>
            </a:r>
            <a:endParaRPr/>
          </a:p>
        </p:txBody>
      </p:sp>
      <p:sp>
        <p:nvSpPr>
          <p:cNvPr id="480" name="Google Shape;480;p41"/>
          <p:cNvSpPr/>
          <p:nvPr/>
        </p:nvSpPr>
        <p:spPr>
          <a:xfrm>
            <a:off x="7431215" y="4999501"/>
            <a:ext cx="304800" cy="126854"/>
          </a:xfrm>
          <a:prstGeom prst="rect">
            <a:avLst/>
          </a:prstGeom>
          <a:solidFill>
            <a:srgbClr val="B02129"/>
          </a:solidFill>
          <a:ln w="25400" cap="flat" cmpd="sng">
            <a:solidFill>
              <a:srgbClr val="B021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41"/>
          <p:cNvSpPr txBox="1"/>
          <p:nvPr/>
        </p:nvSpPr>
        <p:spPr>
          <a:xfrm>
            <a:off x="1070338" y="2169135"/>
            <a:ext cx="5022323" cy="303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2129"/>
              </a:buClr>
              <a:buSzPts val="1170"/>
              <a:buFont typeface="Arial"/>
              <a:buNone/>
            </a:pPr>
            <a:r>
              <a:rPr lang="en-GB" sz="1170" b="1" i="0" u="none" strike="noStrike" cap="none">
                <a:solidFill>
                  <a:srgbClr val="71A36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PREC works?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2129"/>
              </a:buClr>
              <a:buSzPts val="1072"/>
              <a:buFont typeface="Arial"/>
              <a:buNone/>
            </a:pPr>
            <a:endParaRPr sz="1072" b="0" i="0" u="none" strike="noStrike" cap="none">
              <a:solidFill>
                <a:srgbClr val="71A36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82" name="Google Shape;482;p4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70338" y="3156413"/>
            <a:ext cx="515645" cy="515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4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623241" y="4819412"/>
            <a:ext cx="468000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p4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139104" y="4304443"/>
            <a:ext cx="468000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Google Shape;485;p4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273798" y="4304443"/>
            <a:ext cx="468000" cy="46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6" name="Google Shape;486;p41"/>
          <p:cNvCxnSpPr/>
          <p:nvPr/>
        </p:nvCxnSpPr>
        <p:spPr>
          <a:xfrm rot="10800000">
            <a:off x="1555611" y="3973680"/>
            <a:ext cx="1000951" cy="816741"/>
          </a:xfrm>
          <a:prstGeom prst="straightConnector1">
            <a:avLst/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87" name="Google Shape;487;p41"/>
          <p:cNvCxnSpPr/>
          <p:nvPr/>
        </p:nvCxnSpPr>
        <p:spPr>
          <a:xfrm flipH="1">
            <a:off x="3222304" y="4679982"/>
            <a:ext cx="792669" cy="331818"/>
          </a:xfrm>
          <a:prstGeom prst="straightConnector1">
            <a:avLst/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88" name="Google Shape;488;p41"/>
          <p:cNvCxnSpPr/>
          <p:nvPr/>
        </p:nvCxnSpPr>
        <p:spPr>
          <a:xfrm rot="10800000">
            <a:off x="4731236" y="4669600"/>
            <a:ext cx="1447314" cy="0"/>
          </a:xfrm>
          <a:prstGeom prst="straightConnector1">
            <a:avLst/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89" name="Google Shape;489;p41"/>
          <p:cNvCxnSpPr/>
          <p:nvPr/>
        </p:nvCxnSpPr>
        <p:spPr>
          <a:xfrm rot="10800000" flipH="1">
            <a:off x="4731236" y="4538444"/>
            <a:ext cx="1447314" cy="1"/>
          </a:xfrm>
          <a:prstGeom prst="straightConnector1">
            <a:avLst/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90" name="Google Shape;490;p41"/>
          <p:cNvCxnSpPr/>
          <p:nvPr/>
        </p:nvCxnSpPr>
        <p:spPr>
          <a:xfrm>
            <a:off x="3178649" y="4227556"/>
            <a:ext cx="872666" cy="352105"/>
          </a:xfrm>
          <a:prstGeom prst="straightConnector1">
            <a:avLst/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91" name="Google Shape;491;p41"/>
          <p:cNvCxnSpPr/>
          <p:nvPr/>
        </p:nvCxnSpPr>
        <p:spPr>
          <a:xfrm>
            <a:off x="1765276" y="3383423"/>
            <a:ext cx="770177" cy="582742"/>
          </a:xfrm>
          <a:prstGeom prst="straightConnector1">
            <a:avLst/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92" name="Google Shape;492;p41"/>
          <p:cNvCxnSpPr/>
          <p:nvPr/>
        </p:nvCxnSpPr>
        <p:spPr>
          <a:xfrm rot="10800000" flipH="1">
            <a:off x="1765276" y="3170433"/>
            <a:ext cx="699463" cy="205477"/>
          </a:xfrm>
          <a:prstGeom prst="straightConnector1">
            <a:avLst/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93" name="Google Shape;493;p41"/>
          <p:cNvCxnSpPr/>
          <p:nvPr/>
        </p:nvCxnSpPr>
        <p:spPr>
          <a:xfrm rot="10800000" flipH="1">
            <a:off x="3222304" y="3145384"/>
            <a:ext cx="2873697" cy="4366"/>
          </a:xfrm>
          <a:prstGeom prst="straightConnector1">
            <a:avLst/>
          </a:prstGeom>
          <a:noFill/>
          <a:ln w="12700" cap="flat" cmpd="sng">
            <a:solidFill>
              <a:srgbClr val="65915C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94" name="Google Shape;494;p41"/>
          <p:cNvCxnSpPr/>
          <p:nvPr/>
        </p:nvCxnSpPr>
        <p:spPr>
          <a:xfrm flipH="1">
            <a:off x="6518130" y="3265492"/>
            <a:ext cx="1" cy="426491"/>
          </a:xfrm>
          <a:prstGeom prst="straightConnector1">
            <a:avLst/>
          </a:prstGeom>
          <a:noFill/>
          <a:ln w="12700" cap="flat" cmpd="sng">
            <a:solidFill>
              <a:srgbClr val="65915C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95" name="Google Shape;495;p41"/>
          <p:cNvSpPr/>
          <p:nvPr/>
        </p:nvSpPr>
        <p:spPr>
          <a:xfrm rot="-1010634">
            <a:off x="1739913" y="3006983"/>
            <a:ext cx="793087" cy="233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Energy</a:t>
            </a:r>
            <a:endParaRPr/>
          </a:p>
          <a:p>
            <a:pPr marL="4763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sz="800" b="1" i="0" u="none" strike="noStrike" cap="none">
              <a:solidFill>
                <a:srgbClr val="7F7F7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96" name="Google Shape;496;p41"/>
          <p:cNvSpPr/>
          <p:nvPr/>
        </p:nvSpPr>
        <p:spPr>
          <a:xfrm rot="2245017">
            <a:off x="1554351" y="3639495"/>
            <a:ext cx="1030270" cy="3212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Renewable Energy Attributes</a:t>
            </a:r>
            <a:endParaRPr/>
          </a:p>
        </p:txBody>
      </p:sp>
      <p:sp>
        <p:nvSpPr>
          <p:cNvPr id="497" name="Google Shape;497;p41"/>
          <p:cNvSpPr/>
          <p:nvPr/>
        </p:nvSpPr>
        <p:spPr>
          <a:xfrm rot="2330828">
            <a:off x="1424993" y="4357924"/>
            <a:ext cx="1030270" cy="245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$$$</a:t>
            </a:r>
            <a:endParaRPr/>
          </a:p>
        </p:txBody>
      </p:sp>
      <p:sp>
        <p:nvSpPr>
          <p:cNvPr id="498" name="Google Shape;498;p41"/>
          <p:cNvSpPr/>
          <p:nvPr/>
        </p:nvSpPr>
        <p:spPr>
          <a:xfrm>
            <a:off x="2499983" y="3536892"/>
            <a:ext cx="696539" cy="35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Approved </a:t>
            </a:r>
            <a:endParaRPr/>
          </a:p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PRECs</a:t>
            </a:r>
            <a:endParaRPr/>
          </a:p>
        </p:txBody>
      </p:sp>
      <p:sp>
        <p:nvSpPr>
          <p:cNvPr id="499" name="Google Shape;499;p41"/>
          <p:cNvSpPr/>
          <p:nvPr/>
        </p:nvSpPr>
        <p:spPr>
          <a:xfrm>
            <a:off x="2499982" y="4483400"/>
            <a:ext cx="820322" cy="35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PREC </a:t>
            </a: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Sales</a:t>
            </a:r>
            <a:endParaRPr/>
          </a:p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Revenue</a:t>
            </a:r>
            <a:endParaRPr/>
          </a:p>
        </p:txBody>
      </p:sp>
      <p:pic>
        <p:nvPicPr>
          <p:cNvPr id="500" name="Google Shape;500;p41" descr="Hospital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623241" y="2868338"/>
            <a:ext cx="468000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p41" descr="Hummingbird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6219798" y="2814338"/>
            <a:ext cx="576000" cy="576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41"/>
          <p:cNvSpPr/>
          <p:nvPr/>
        </p:nvSpPr>
        <p:spPr>
          <a:xfrm rot="1324791">
            <a:off x="3180555" y="3972030"/>
            <a:ext cx="1030270" cy="425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Renewable Energy Attributes</a:t>
            </a:r>
            <a:endParaRPr/>
          </a:p>
        </p:txBody>
      </p:sp>
      <p:sp>
        <p:nvSpPr>
          <p:cNvPr id="503" name="Google Shape;503;p41"/>
          <p:cNvSpPr/>
          <p:nvPr/>
        </p:nvSpPr>
        <p:spPr>
          <a:xfrm rot="-1331830">
            <a:off x="3223336" y="4826484"/>
            <a:ext cx="1030270" cy="297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$$$ minus </a:t>
            </a:r>
            <a:endParaRPr/>
          </a:p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EPP fee</a:t>
            </a:r>
            <a:endParaRPr/>
          </a:p>
        </p:txBody>
      </p:sp>
      <p:sp>
        <p:nvSpPr>
          <p:cNvPr id="504" name="Google Shape;504;p41"/>
          <p:cNvSpPr/>
          <p:nvPr/>
        </p:nvSpPr>
        <p:spPr>
          <a:xfrm>
            <a:off x="4103750" y="2831998"/>
            <a:ext cx="942119" cy="3090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Peace building</a:t>
            </a:r>
            <a:endParaRPr/>
          </a:p>
        </p:txBody>
      </p:sp>
      <p:sp>
        <p:nvSpPr>
          <p:cNvPr id="505" name="Google Shape;505;p41"/>
          <p:cNvSpPr/>
          <p:nvPr/>
        </p:nvSpPr>
        <p:spPr>
          <a:xfrm>
            <a:off x="4939758" y="4081347"/>
            <a:ext cx="1030270" cy="434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Renewable Energy Attributes</a:t>
            </a:r>
            <a:endParaRPr/>
          </a:p>
        </p:txBody>
      </p:sp>
      <p:sp>
        <p:nvSpPr>
          <p:cNvPr id="506" name="Google Shape;506;p41"/>
          <p:cNvSpPr/>
          <p:nvPr/>
        </p:nvSpPr>
        <p:spPr>
          <a:xfrm>
            <a:off x="4936693" y="4642909"/>
            <a:ext cx="1030270" cy="370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$$$ for Purchase</a:t>
            </a:r>
            <a:endParaRPr/>
          </a:p>
        </p:txBody>
      </p:sp>
      <p:sp>
        <p:nvSpPr>
          <p:cNvPr id="507" name="Google Shape;507;p41"/>
          <p:cNvSpPr/>
          <p:nvPr/>
        </p:nvSpPr>
        <p:spPr>
          <a:xfrm>
            <a:off x="3946315" y="3863727"/>
            <a:ext cx="849126" cy="434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Online Marketplace</a:t>
            </a:r>
            <a:endParaRPr/>
          </a:p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for </a:t>
            </a:r>
            <a:r>
              <a:rPr lang="en-GB" sz="800" b="1" i="0" u="none" strike="noStrike" cap="none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PRECs</a:t>
            </a:r>
            <a:endParaRPr/>
          </a:p>
        </p:txBody>
      </p:sp>
      <p:pic>
        <p:nvPicPr>
          <p:cNvPr id="508" name="Google Shape;508;p4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009961" y="3784887"/>
            <a:ext cx="195262" cy="195262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p41"/>
          <p:cNvSpPr/>
          <p:nvPr/>
        </p:nvSpPr>
        <p:spPr>
          <a:xfrm>
            <a:off x="6049811" y="2436935"/>
            <a:ext cx="942119" cy="42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Peace building</a:t>
            </a:r>
            <a:endParaRPr/>
          </a:p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Co-benefits</a:t>
            </a:r>
            <a:endParaRPr/>
          </a:p>
        </p:txBody>
      </p:sp>
      <p:sp>
        <p:nvSpPr>
          <p:cNvPr id="510" name="Google Shape;510;p41"/>
          <p:cNvSpPr/>
          <p:nvPr/>
        </p:nvSpPr>
        <p:spPr>
          <a:xfrm>
            <a:off x="5662552" y="3760781"/>
            <a:ext cx="1744555" cy="58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Renewable Energy claims</a:t>
            </a:r>
            <a:endParaRPr/>
          </a:p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and Peace building</a:t>
            </a:r>
            <a:endParaRPr/>
          </a:p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Co-benefits claims</a:t>
            </a:r>
            <a:endParaRPr/>
          </a:p>
        </p:txBody>
      </p:sp>
      <p:sp>
        <p:nvSpPr>
          <p:cNvPr id="511" name="Google Shape;511;p41"/>
          <p:cNvSpPr/>
          <p:nvPr/>
        </p:nvSpPr>
        <p:spPr>
          <a:xfrm>
            <a:off x="2023936" y="2439489"/>
            <a:ext cx="1666610" cy="465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 i="0" u="none" strike="noStrike" cap="none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Humanitarian missions and communities in PREC eligible countries</a:t>
            </a:r>
            <a:endParaRPr/>
          </a:p>
        </p:txBody>
      </p:sp>
      <p:sp>
        <p:nvSpPr>
          <p:cNvPr id="512" name="Google Shape;512;p41"/>
          <p:cNvSpPr/>
          <p:nvPr/>
        </p:nvSpPr>
        <p:spPr>
          <a:xfrm>
            <a:off x="4731237" y="4989386"/>
            <a:ext cx="2241963" cy="34757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76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PRECs are registered approved and issued by Energy Peace Partners (EPP)</a:t>
            </a:r>
            <a:endParaRPr/>
          </a:p>
        </p:txBody>
      </p:sp>
      <p:sp>
        <p:nvSpPr>
          <p:cNvPr id="513" name="Google Shape;513;p41"/>
          <p:cNvSpPr/>
          <p:nvPr/>
        </p:nvSpPr>
        <p:spPr>
          <a:xfrm>
            <a:off x="1974313" y="6297176"/>
            <a:ext cx="1972003" cy="343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2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0" i="1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Source: Energy Peace Partners’ website</a:t>
            </a:r>
            <a:endParaRPr sz="800" b="1" i="1" u="none" strike="noStrike" cap="none">
              <a:solidFill>
                <a:srgbClr val="7F7F7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7200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CB6E"/>
              </a:buClr>
              <a:buSzPts val="800"/>
              <a:buFont typeface="Noto Sans Symbols"/>
              <a:buNone/>
            </a:pPr>
            <a:endParaRPr sz="800" b="1" i="0" u="none" strike="noStrike" cap="none">
              <a:solidFill>
                <a:srgbClr val="65915C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7200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A5CB6E"/>
              </a:buClr>
              <a:buSzPts val="800"/>
              <a:buFont typeface="Noto Sans Symbols"/>
              <a:buNone/>
            </a:pPr>
            <a:endParaRPr sz="800" b="1" i="0" u="none" strike="noStrike" cap="none">
              <a:solidFill>
                <a:srgbClr val="65915C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9"/>
          <p:cNvSpPr txBox="1">
            <a:spLocks noGrp="1"/>
          </p:cNvSpPr>
          <p:nvPr>
            <p:ph type="sldNum" idx="12"/>
          </p:nvPr>
        </p:nvSpPr>
        <p:spPr>
          <a:xfrm>
            <a:off x="10074052" y="6336176"/>
            <a:ext cx="43101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6800" rIns="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fld>
            <a:endParaRPr sz="80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27" name="Google Shape;127;p19"/>
          <p:cNvCxnSpPr/>
          <p:nvPr/>
        </p:nvCxnSpPr>
        <p:spPr>
          <a:xfrm rot="10800000">
            <a:off x="4501327" y="509741"/>
            <a:ext cx="1" cy="540000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8" name="Google Shape;128;p19" descr="Résultat de recherche d'images pour &quot;nuru congo&quot;&quot;"/>
          <p:cNvPicPr preferRelativeResize="0"/>
          <p:nvPr/>
        </p:nvPicPr>
        <p:blipFill rotWithShape="1">
          <a:blip r:embed="rId3">
            <a:alphaModFix/>
          </a:blip>
          <a:srcRect l="13811" r="11071" b="16371"/>
          <a:stretch/>
        </p:blipFill>
        <p:spPr>
          <a:xfrm>
            <a:off x="1861659" y="2155101"/>
            <a:ext cx="1609859" cy="179227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9"/>
          <p:cNvSpPr/>
          <p:nvPr/>
        </p:nvSpPr>
        <p:spPr>
          <a:xfrm>
            <a:off x="1294987" y="6104586"/>
            <a:ext cx="727656" cy="663262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9"/>
          <p:cNvSpPr txBox="1"/>
          <p:nvPr/>
        </p:nvSpPr>
        <p:spPr>
          <a:xfrm>
            <a:off x="5099850" y="2234073"/>
            <a:ext cx="5181600" cy="27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69875" marR="0" lvl="0" indent="-2460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GB" sz="1200" b="1" dirty="0" err="1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Nuru’s</a:t>
            </a:r>
            <a:r>
              <a:rPr lang="en-GB" sz="1200" b="1" dirty="0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vision, history, business model</a:t>
            </a:r>
            <a:endParaRPr sz="1200" b="1" dirty="0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69875" marR="0" lvl="0" indent="-246062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GB" sz="1200" b="1" i="0" u="none" strike="noStrike" cap="none" dirty="0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DRC Context and Goma’s </a:t>
            </a:r>
            <a:r>
              <a:rPr lang="en-GB" sz="1200" b="1" i="0" u="none" strike="noStrike" cap="none" dirty="0" err="1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Ndosho</a:t>
            </a:r>
            <a:r>
              <a:rPr lang="en-GB" sz="1200" b="1" i="0" u="none" strike="noStrike" cap="none" dirty="0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200" b="1" i="0" u="none" strike="noStrike" cap="none" dirty="0" err="1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neighborhood</a:t>
            </a:r>
            <a:endParaRPr sz="1200" b="1" dirty="0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69875" marR="0" lvl="2" indent="-246062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Font typeface="Arial"/>
              <a:buAutoNum type="arabicPeriod" startAt="3"/>
            </a:pPr>
            <a:r>
              <a:rPr lang="en-GB" sz="1200" b="1" dirty="0" err="1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Nuru’s</a:t>
            </a:r>
            <a:r>
              <a:rPr lang="en-GB" sz="1200" b="1" dirty="0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1.3 MWp solar-based mini-grid</a:t>
            </a:r>
            <a:endParaRPr sz="1200" b="1" dirty="0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69875" marR="0" lvl="2" indent="-246062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Font typeface="Arial"/>
              <a:buAutoNum type="arabicPeriod" startAt="3"/>
            </a:pPr>
            <a:r>
              <a:rPr lang="en-GB" sz="1200" b="1" dirty="0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Impact</a:t>
            </a:r>
            <a:endParaRPr sz="1200" b="1" dirty="0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69875" marR="0" lvl="2" indent="-246062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Font typeface="Arial"/>
              <a:buAutoNum type="arabicPeriod" startAt="3"/>
            </a:pPr>
            <a:r>
              <a:rPr lang="en-GB" sz="1200" b="1" i="0" u="none" strike="noStrike" cap="none" dirty="0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Challenges and Lessons</a:t>
            </a:r>
            <a:endParaRPr dirty="0"/>
          </a:p>
          <a:p>
            <a:pPr marL="269875" marR="0" lvl="2" indent="-246062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Font typeface="Arial"/>
              <a:buAutoNum type="arabicPeriod" startAt="3"/>
            </a:pPr>
            <a:r>
              <a:rPr lang="en-GB" sz="1200" b="1" i="0" u="none" strike="noStrike" cap="none" dirty="0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Looking to the future 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43"/>
          <p:cNvSpPr txBox="1">
            <a:spLocks noGrp="1"/>
          </p:cNvSpPr>
          <p:nvPr>
            <p:ph type="title"/>
          </p:nvPr>
        </p:nvSpPr>
        <p:spPr>
          <a:xfrm>
            <a:off x="1073678" y="365127"/>
            <a:ext cx="10300601" cy="832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300" b="1">
                <a:solidFill>
                  <a:srgbClr val="38761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Project Impact</a:t>
            </a:r>
            <a:endParaRPr sz="3400" b="1">
              <a:solidFill>
                <a:srgbClr val="38761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7" name="Google Shape;527;p43"/>
          <p:cNvSpPr txBox="1">
            <a:spLocks noGrp="1"/>
          </p:cNvSpPr>
          <p:nvPr>
            <p:ph type="sldNum" idx="12"/>
          </p:nvPr>
        </p:nvSpPr>
        <p:spPr>
          <a:xfrm>
            <a:off x="10770172" y="6336177"/>
            <a:ext cx="43101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6800" rIns="0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GB"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</a:t>
            </a:fld>
            <a:endParaRPr sz="80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28" name="Google Shape;528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801" y="1390174"/>
            <a:ext cx="6795620" cy="4240322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43"/>
          <p:cNvSpPr txBox="1">
            <a:spLocks noGrp="1"/>
          </p:cNvSpPr>
          <p:nvPr>
            <p:ph type="body" idx="1"/>
          </p:nvPr>
        </p:nvSpPr>
        <p:spPr>
          <a:xfrm>
            <a:off x="7578400" y="1198125"/>
            <a:ext cx="4182900" cy="4662900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F1F1F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457200" lvl="0" indent="-343979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17"/>
              <a:buChar char="●"/>
            </a:pPr>
            <a:r>
              <a:rPr lang="en-GB" sz="1817" dirty="0"/>
              <a:t>Energy access for more than 600 clients and </a:t>
            </a:r>
            <a:r>
              <a:rPr lang="en-US" sz="1817" dirty="0"/>
              <a:t>adding more weekly</a:t>
            </a:r>
            <a:endParaRPr sz="1817" dirty="0"/>
          </a:p>
          <a:p>
            <a:pPr marL="457200" lvl="0" indent="-3439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17"/>
              <a:buChar char="●"/>
            </a:pPr>
            <a:r>
              <a:rPr lang="en-GB" sz="1817" dirty="0" err="1"/>
              <a:t>Nuru</a:t>
            </a:r>
            <a:r>
              <a:rPr lang="en-GB" sz="1817" dirty="0"/>
              <a:t> employs ~60 people</a:t>
            </a:r>
            <a:endParaRPr sz="1817" dirty="0"/>
          </a:p>
          <a:p>
            <a:pPr marL="457200" lvl="0" indent="-3439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17"/>
              <a:buChar char="●"/>
            </a:pPr>
            <a:r>
              <a:rPr lang="en-GB" sz="1817" dirty="0"/>
              <a:t>35 Streetlights</a:t>
            </a:r>
            <a:endParaRPr sz="1817" dirty="0"/>
          </a:p>
          <a:p>
            <a:pPr marL="914400" lvl="1" indent="-3439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17"/>
              <a:buChar char="○"/>
            </a:pPr>
            <a:r>
              <a:rPr lang="en-GB" sz="1817" dirty="0"/>
              <a:t>Enhanced </a:t>
            </a:r>
            <a:r>
              <a:rPr lang="en-GB" sz="1817" dirty="0" err="1"/>
              <a:t>neighborhood</a:t>
            </a:r>
            <a:r>
              <a:rPr lang="en-GB" sz="1817" dirty="0"/>
              <a:t> security and road safety</a:t>
            </a:r>
            <a:endParaRPr sz="1817" dirty="0"/>
          </a:p>
          <a:p>
            <a:pPr marL="914400" lvl="1" indent="-3439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17"/>
              <a:buChar char="○"/>
            </a:pPr>
            <a:r>
              <a:rPr lang="en-GB" sz="1817" dirty="0"/>
              <a:t>More hours for work, errands</a:t>
            </a:r>
            <a:endParaRPr sz="1817" dirty="0"/>
          </a:p>
          <a:p>
            <a:pPr marL="457200" lvl="0" indent="-3439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17"/>
              <a:buChar char="●"/>
            </a:pPr>
            <a:r>
              <a:rPr lang="en-GB" sz="1817" dirty="0"/>
              <a:t>CO2 emissions reduced and avoided</a:t>
            </a:r>
            <a:endParaRPr sz="1817" dirty="0"/>
          </a:p>
          <a:p>
            <a:pPr marL="457200" lvl="0" indent="-3439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17"/>
              <a:buChar char="●"/>
            </a:pPr>
            <a:r>
              <a:rPr lang="en-GB" sz="1817" dirty="0"/>
              <a:t>SME business development </a:t>
            </a:r>
            <a:endParaRPr sz="1817" dirty="0"/>
          </a:p>
          <a:p>
            <a:pPr marL="457200" lvl="0" indent="-3439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17"/>
              <a:buChar char="●"/>
            </a:pPr>
            <a:r>
              <a:rPr lang="en-GB" sz="1817" dirty="0"/>
              <a:t>Household benefits</a:t>
            </a:r>
            <a:endParaRPr sz="1817" dirty="0"/>
          </a:p>
          <a:p>
            <a:pPr marL="914400" lvl="1" indent="-3439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17"/>
              <a:buChar char="○"/>
            </a:pPr>
            <a:r>
              <a:rPr lang="en-GB" sz="1817" dirty="0"/>
              <a:t>Learning and studying at night</a:t>
            </a:r>
            <a:endParaRPr sz="1817" dirty="0"/>
          </a:p>
          <a:p>
            <a:pPr marL="457200" lvl="0" indent="-3439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17"/>
              <a:buChar char="●"/>
            </a:pPr>
            <a:r>
              <a:rPr lang="en-GB" sz="1817" dirty="0"/>
              <a:t>Peace Renewable Energy Credits</a:t>
            </a:r>
            <a:endParaRPr sz="1817" dirty="0"/>
          </a:p>
          <a:p>
            <a:pPr marL="457200" lvl="0" indent="-3439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17"/>
              <a:buChar char="●"/>
            </a:pPr>
            <a:r>
              <a:rPr lang="en-GB" sz="1817" dirty="0"/>
              <a:t>Market-creating infrastructure</a:t>
            </a:r>
            <a:endParaRPr sz="1817" dirty="0"/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517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42"/>
          <p:cNvSpPr txBox="1">
            <a:spLocks noGrp="1"/>
          </p:cNvSpPr>
          <p:nvPr>
            <p:ph type="body" idx="1"/>
          </p:nvPr>
        </p:nvSpPr>
        <p:spPr>
          <a:xfrm>
            <a:off x="7393004" y="1249042"/>
            <a:ext cx="3932100" cy="4611900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F1F1F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1800" b="1"/>
              <a:t>Challenges</a:t>
            </a:r>
            <a:endParaRPr sz="1800" b="1"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 sz="1717"/>
              <a:t>Nascent regulatory environments </a:t>
            </a:r>
            <a:endParaRPr sz="1800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800"/>
              <a:t>Site challenges due to volcanic rock</a:t>
            </a:r>
            <a:endParaRPr sz="1800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800"/>
              <a:t>COVID-19 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1800" b="1"/>
              <a:t>Lessons Learned</a:t>
            </a:r>
            <a:endParaRPr sz="1800" b="1"/>
          </a:p>
          <a:p>
            <a: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 sz="1717"/>
              <a:t>Managing project timelines (EPC, vendors, regulators)</a:t>
            </a:r>
            <a:endParaRPr sz="1717"/>
          </a:p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717"/>
              <a:t>Managing customs costs &amp; clearing processes</a:t>
            </a:r>
            <a:endParaRPr sz="1717"/>
          </a:p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717"/>
              <a:t>Community building and government relations</a:t>
            </a:r>
            <a:endParaRPr sz="1717"/>
          </a:p>
        </p:txBody>
      </p:sp>
      <p:sp>
        <p:nvSpPr>
          <p:cNvPr id="519" name="Google Shape;519;p42"/>
          <p:cNvSpPr txBox="1">
            <a:spLocks noGrp="1"/>
          </p:cNvSpPr>
          <p:nvPr>
            <p:ph type="title"/>
          </p:nvPr>
        </p:nvSpPr>
        <p:spPr>
          <a:xfrm>
            <a:off x="426231" y="365127"/>
            <a:ext cx="11335086" cy="64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959" b="1">
                <a:solidFill>
                  <a:srgbClr val="38761D"/>
                </a:solidFill>
              </a:rPr>
              <a:t>Project Challenges &amp; Lessons Learned</a:t>
            </a:r>
            <a:endParaRPr sz="3959" b="1">
              <a:solidFill>
                <a:srgbClr val="38761D"/>
              </a:solidFill>
            </a:endParaRPr>
          </a:p>
        </p:txBody>
      </p:sp>
      <p:pic>
        <p:nvPicPr>
          <p:cNvPr id="520" name="Google Shape;520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6724" y="1620738"/>
            <a:ext cx="5802751" cy="386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40"/>
          <p:cNvSpPr txBox="1">
            <a:spLocks noGrp="1"/>
          </p:cNvSpPr>
          <p:nvPr>
            <p:ph type="title"/>
          </p:nvPr>
        </p:nvSpPr>
        <p:spPr>
          <a:xfrm>
            <a:off x="1073678" y="365127"/>
            <a:ext cx="10300601" cy="64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2000" b="1">
                <a:solidFill>
                  <a:srgbClr val="38761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Community building</a:t>
            </a:r>
            <a:br>
              <a:rPr lang="en-GB" sz="2000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400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Community building is at the heart of Nuru’s strategy to ensure peace and proper operation of the sites</a:t>
            </a:r>
            <a:endParaRPr sz="2000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0" name="Google Shape;460;p40"/>
          <p:cNvSpPr txBox="1">
            <a:spLocks noGrp="1"/>
          </p:cNvSpPr>
          <p:nvPr>
            <p:ph type="sldNum" idx="12"/>
          </p:nvPr>
        </p:nvSpPr>
        <p:spPr>
          <a:xfrm>
            <a:off x="10770172" y="6336177"/>
            <a:ext cx="43101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6800" rIns="0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GB"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22</a:t>
            </a:fld>
            <a:endParaRPr sz="80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1" name="Google Shape;461;p40"/>
          <p:cNvSpPr/>
          <p:nvPr/>
        </p:nvSpPr>
        <p:spPr>
          <a:xfrm>
            <a:off x="1073675" y="1348972"/>
            <a:ext cx="5655600" cy="46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Building projects around community is essential to become the cornerstone brand of DRC</a:t>
            </a:r>
            <a:endParaRPr sz="16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i="0" u="none" strike="noStrike" cap="none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72000" marR="0" lvl="0" indent="-76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In the early days of a project, Nuru starts building strong relationships with the community it intends to serve</a:t>
            </a:r>
            <a:endParaRPr sz="1600"/>
          </a:p>
          <a:p>
            <a:pPr marL="72000" marR="0" lvl="0" indent="-76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The project has to be around, about and for the community</a:t>
            </a:r>
            <a:endParaRPr sz="1600"/>
          </a:p>
          <a:p>
            <a:pPr marL="72000" marR="0" lvl="0" indent="-76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Suggestions from representatives of the community are sought and onboarded: this improves acceptance of Nuru’s projects</a:t>
            </a:r>
            <a:endParaRPr sz="1600"/>
          </a:p>
          <a:p>
            <a:pPr marL="72000" marR="0" lvl="0" indent="-76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A 360 degree feedback is put in place throughout the building of a site to streamline communication and bring improvement to projects in real time</a:t>
            </a:r>
            <a:endParaRPr sz="1600"/>
          </a:p>
          <a:p>
            <a:pPr marL="72000" marR="0" lvl="0" indent="-76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Nuru also hires daily labours and permanent employees from the community directly (e.g. Ndosho) to provide employment and ensure community will be supportive of the projects</a:t>
            </a:r>
            <a:endParaRPr sz="1600"/>
          </a:p>
          <a:p>
            <a:pPr marL="72000" marR="0" lvl="0" indent="-76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Upon project completion, Nuru also provide street lighting services to the community for free, using the unused excess of electricity load (see bottom-right corner photo)</a:t>
            </a:r>
            <a:endParaRPr sz="1600"/>
          </a:p>
          <a:p>
            <a:pPr marL="72000" marR="0" lvl="0" indent="-76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 This win-win approach overall results in extremely high acceptance of Nuru’s projects, characterized by low frequency of interruptions related to site disturbances</a:t>
            </a:r>
            <a:endParaRPr sz="1600"/>
          </a:p>
          <a:p>
            <a:pPr marL="7200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65915C"/>
              </a:buClr>
              <a:buSzPts val="1000"/>
              <a:buFont typeface="Noto Sans Symbols"/>
              <a:buNone/>
            </a:pPr>
            <a:endParaRPr sz="1000" b="0" i="0" u="none" strike="noStrike" cap="none">
              <a:solidFill>
                <a:srgbClr val="00000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462" name="Google Shape;462;p40" descr="NuruCongo (@CongoNuru) | Twitter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30598" y="1615441"/>
            <a:ext cx="3515777" cy="2068416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40"/>
          <p:cNvSpPr/>
          <p:nvPr/>
        </p:nvSpPr>
        <p:spPr>
          <a:xfrm>
            <a:off x="7245550" y="1348987"/>
            <a:ext cx="417915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Project inauguration</a:t>
            </a:r>
            <a:endParaRPr/>
          </a:p>
        </p:txBody>
      </p:sp>
      <p:sp>
        <p:nvSpPr>
          <p:cNvPr id="464" name="Google Shape;464;p40"/>
          <p:cNvSpPr/>
          <p:nvPr/>
        </p:nvSpPr>
        <p:spPr>
          <a:xfrm>
            <a:off x="7245550" y="3744817"/>
            <a:ext cx="417915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Street lighting for communities (Ndosho)</a:t>
            </a:r>
            <a:endParaRPr/>
          </a:p>
        </p:txBody>
      </p:sp>
      <p:pic>
        <p:nvPicPr>
          <p:cNvPr id="465" name="Google Shape;465;p40" descr="A group of people in a dark room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30599" y="4001198"/>
            <a:ext cx="3515777" cy="21412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5" name="Google Shape;535;p44" descr="Green Mini Gri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264" y="2024201"/>
            <a:ext cx="1475197" cy="1475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536;p44" descr="Image result for IFC next 100 promising startup initiativ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27789" y="3977908"/>
            <a:ext cx="1468958" cy="97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p44" descr="A close up of text on a white background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40891" y="3938206"/>
            <a:ext cx="817403" cy="817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44" descr="A picture containing drawing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27789" y="2230501"/>
            <a:ext cx="1608139" cy="711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p4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813012" y="1552013"/>
            <a:ext cx="856192" cy="695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540;p4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890727" y="1549188"/>
            <a:ext cx="1242525" cy="742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Google Shape;541;p44" descr="A close up of a logo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637825" y="1463178"/>
            <a:ext cx="756731" cy="756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" name="Google Shape;542;p44" descr="A screenshot of a cell phone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631145" y="1470511"/>
            <a:ext cx="927955" cy="742064"/>
          </a:xfrm>
          <a:prstGeom prst="rect">
            <a:avLst/>
          </a:prstGeom>
          <a:noFill/>
          <a:ln>
            <a:noFill/>
          </a:ln>
        </p:spPr>
      </p:pic>
      <p:sp>
        <p:nvSpPr>
          <p:cNvPr id="543" name="Google Shape;543;p44"/>
          <p:cNvSpPr txBox="1">
            <a:spLocks noGrp="1"/>
          </p:cNvSpPr>
          <p:nvPr>
            <p:ph type="title"/>
          </p:nvPr>
        </p:nvSpPr>
        <p:spPr>
          <a:xfrm>
            <a:off x="1073678" y="365127"/>
            <a:ext cx="10300601" cy="64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2000" b="1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Technical assistance, donors, shareholders and awards</a:t>
            </a:r>
            <a:br>
              <a:rPr lang="en-GB" sz="2000" b="1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sz="2000" b="1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44" name="Google Shape;544;p44"/>
          <p:cNvSpPr/>
          <p:nvPr/>
        </p:nvSpPr>
        <p:spPr>
          <a:xfrm>
            <a:off x="1171880" y="3778848"/>
            <a:ext cx="4792669" cy="2149006"/>
          </a:xfrm>
          <a:prstGeom prst="roundRect">
            <a:avLst>
              <a:gd name="adj" fmla="val 5212"/>
            </a:avLst>
          </a:prstGeom>
          <a:solidFill>
            <a:srgbClr val="71A368">
              <a:alpha val="20000"/>
            </a:srgbClr>
          </a:solidFill>
          <a:ln>
            <a:noFill/>
          </a:ln>
        </p:spPr>
        <p:txBody>
          <a:bodyPr spcFirstLastPara="1" wrap="square" lIns="180000" tIns="45700" rIns="90000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50" b="0" i="0" u="none" strike="noStrike" cap="none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45" name="Google Shape;545;p44"/>
          <p:cNvSpPr/>
          <p:nvPr/>
        </p:nvSpPr>
        <p:spPr>
          <a:xfrm rot="-5400000">
            <a:off x="312564" y="4632351"/>
            <a:ext cx="2149006" cy="442000"/>
          </a:xfrm>
          <a:prstGeom prst="round2SameRect">
            <a:avLst>
              <a:gd name="adj1" fmla="val 26773"/>
              <a:gd name="adj2" fmla="val 0"/>
            </a:avLst>
          </a:prstGeom>
          <a:solidFill>
            <a:srgbClr val="71A368"/>
          </a:solidFill>
          <a:ln>
            <a:noFill/>
          </a:ln>
        </p:spPr>
        <p:txBody>
          <a:bodyPr spcFirstLastPara="1" wrap="square" lIns="180000" tIns="45700" rIns="90000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46" name="Google Shape;546;p44"/>
          <p:cNvSpPr/>
          <p:nvPr/>
        </p:nvSpPr>
        <p:spPr>
          <a:xfrm>
            <a:off x="6334646" y="3759928"/>
            <a:ext cx="4503929" cy="2149006"/>
          </a:xfrm>
          <a:prstGeom prst="roundRect">
            <a:avLst>
              <a:gd name="adj" fmla="val 4587"/>
            </a:avLst>
          </a:prstGeom>
          <a:solidFill>
            <a:srgbClr val="71A368">
              <a:alpha val="20000"/>
            </a:srgbClr>
          </a:solidFill>
          <a:ln>
            <a:noFill/>
          </a:ln>
        </p:spPr>
        <p:txBody>
          <a:bodyPr spcFirstLastPara="1" wrap="square" lIns="180000" tIns="45700" rIns="90000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50" b="0" i="0" u="none" strike="noStrike" cap="none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47" name="Google Shape;547;p44"/>
          <p:cNvSpPr/>
          <p:nvPr/>
        </p:nvSpPr>
        <p:spPr>
          <a:xfrm>
            <a:off x="1173951" y="1230196"/>
            <a:ext cx="4792669" cy="2401953"/>
          </a:xfrm>
          <a:prstGeom prst="roundRect">
            <a:avLst>
              <a:gd name="adj" fmla="val 4471"/>
            </a:avLst>
          </a:prstGeom>
          <a:solidFill>
            <a:srgbClr val="71A368">
              <a:alpha val="20000"/>
            </a:srgbClr>
          </a:solidFill>
          <a:ln>
            <a:noFill/>
          </a:ln>
        </p:spPr>
        <p:txBody>
          <a:bodyPr spcFirstLastPara="1" wrap="square" lIns="180000" tIns="45700" rIns="90000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50" b="0" i="0" u="none" strike="noStrike" cap="none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48" name="Google Shape;548;p44"/>
          <p:cNvSpPr txBox="1"/>
          <p:nvPr/>
        </p:nvSpPr>
        <p:spPr>
          <a:xfrm rot="-5400000">
            <a:off x="312564" y="4632351"/>
            <a:ext cx="2149007" cy="4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2129"/>
              </a:buClr>
              <a:buSzPts val="975"/>
              <a:buFont typeface="Arial"/>
              <a:buNone/>
            </a:pPr>
            <a:r>
              <a:rPr lang="en-GB" sz="975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Main shareholders</a:t>
            </a:r>
            <a:endParaRPr/>
          </a:p>
        </p:txBody>
      </p:sp>
      <p:sp>
        <p:nvSpPr>
          <p:cNvPr id="549" name="Google Shape;549;p44"/>
          <p:cNvSpPr txBox="1"/>
          <p:nvPr/>
        </p:nvSpPr>
        <p:spPr>
          <a:xfrm>
            <a:off x="1840890" y="5302559"/>
            <a:ext cx="4123658" cy="367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rgbClr val="3F3F3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Jonathan Shaw       Cadet Kule Vihumbira       Archip Lobo Ngumba</a:t>
            </a:r>
            <a:endParaRPr/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3F3F3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50"/>
              <a:buFont typeface="Arial"/>
              <a:buNone/>
            </a:pPr>
            <a:endParaRPr sz="950" b="0" i="0" u="none" strike="noStrike" cap="none">
              <a:solidFill>
                <a:srgbClr val="3F3F3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950"/>
              <a:buFont typeface="Arial"/>
              <a:buNone/>
            </a:pPr>
            <a:endParaRPr sz="950" b="0" i="0" u="none" strike="noStrike" cap="none">
              <a:solidFill>
                <a:srgbClr val="3F3F3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50" name="Google Shape;550;p44"/>
          <p:cNvSpPr txBox="1"/>
          <p:nvPr/>
        </p:nvSpPr>
        <p:spPr>
          <a:xfrm>
            <a:off x="1840890" y="5147517"/>
            <a:ext cx="1742030" cy="264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 Founders</a:t>
            </a:r>
            <a:endParaRPr/>
          </a:p>
        </p:txBody>
      </p:sp>
      <p:sp>
        <p:nvSpPr>
          <p:cNvPr id="551" name="Google Shape;551;p44"/>
          <p:cNvSpPr/>
          <p:nvPr/>
        </p:nvSpPr>
        <p:spPr>
          <a:xfrm rot="-5400000">
            <a:off x="191904" y="2210173"/>
            <a:ext cx="2401956" cy="441998"/>
          </a:xfrm>
          <a:prstGeom prst="round2SameRect">
            <a:avLst>
              <a:gd name="adj1" fmla="val 27996"/>
              <a:gd name="adj2" fmla="val 0"/>
            </a:avLst>
          </a:prstGeom>
          <a:solidFill>
            <a:srgbClr val="71A368"/>
          </a:solidFill>
          <a:ln>
            <a:noFill/>
          </a:ln>
        </p:spPr>
        <p:txBody>
          <a:bodyPr spcFirstLastPara="1" wrap="square" lIns="180000" tIns="45700" rIns="90000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strike="noStrike" cap="none">
              <a:solidFill>
                <a:srgbClr val="3CE2B5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52" name="Google Shape;552;p44"/>
          <p:cNvSpPr txBox="1"/>
          <p:nvPr/>
        </p:nvSpPr>
        <p:spPr>
          <a:xfrm rot="-5400000">
            <a:off x="188509" y="2212588"/>
            <a:ext cx="2401955" cy="437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2129"/>
              </a:buClr>
              <a:buSzPts val="975"/>
              <a:buFont typeface="Arial"/>
              <a:buNone/>
            </a:pPr>
            <a:r>
              <a:rPr lang="en-GB" sz="975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Technical Assistance</a:t>
            </a:r>
            <a:endParaRPr/>
          </a:p>
        </p:txBody>
      </p:sp>
      <p:sp>
        <p:nvSpPr>
          <p:cNvPr id="553" name="Google Shape;553;p44"/>
          <p:cNvSpPr/>
          <p:nvPr/>
        </p:nvSpPr>
        <p:spPr>
          <a:xfrm rot="-5400000">
            <a:off x="5099185" y="2214505"/>
            <a:ext cx="2401956" cy="433330"/>
          </a:xfrm>
          <a:prstGeom prst="round2SameRect">
            <a:avLst>
              <a:gd name="adj1" fmla="val 27996"/>
              <a:gd name="adj2" fmla="val 0"/>
            </a:avLst>
          </a:prstGeom>
          <a:solidFill>
            <a:srgbClr val="71A368"/>
          </a:solidFill>
          <a:ln>
            <a:noFill/>
          </a:ln>
        </p:spPr>
        <p:txBody>
          <a:bodyPr spcFirstLastPara="1" wrap="square" lIns="180000" tIns="45700" rIns="90000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strike="noStrike" cap="none">
              <a:solidFill>
                <a:srgbClr val="3CE2B5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54" name="Google Shape;554;p44"/>
          <p:cNvSpPr/>
          <p:nvPr/>
        </p:nvSpPr>
        <p:spPr>
          <a:xfrm rot="-5400000">
            <a:off x="5225660" y="4636688"/>
            <a:ext cx="2149006" cy="433330"/>
          </a:xfrm>
          <a:prstGeom prst="round2SameRect">
            <a:avLst>
              <a:gd name="adj1" fmla="val 26773"/>
              <a:gd name="adj2" fmla="val 0"/>
            </a:avLst>
          </a:prstGeom>
          <a:solidFill>
            <a:srgbClr val="71A368"/>
          </a:solidFill>
          <a:ln>
            <a:noFill/>
          </a:ln>
        </p:spPr>
        <p:txBody>
          <a:bodyPr spcFirstLastPara="1" wrap="square" lIns="180000" tIns="45700" rIns="90000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strike="noStrike" cap="none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55" name="Google Shape;555;p44"/>
          <p:cNvSpPr txBox="1"/>
          <p:nvPr/>
        </p:nvSpPr>
        <p:spPr>
          <a:xfrm rot="-5400000">
            <a:off x="5231444" y="4642468"/>
            <a:ext cx="2149007" cy="421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2129"/>
              </a:buClr>
              <a:buSzPts val="975"/>
              <a:buFont typeface="Arial"/>
              <a:buNone/>
            </a:pPr>
            <a:r>
              <a:rPr lang="en-GB" sz="975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Awards</a:t>
            </a:r>
            <a:endParaRPr/>
          </a:p>
        </p:txBody>
      </p:sp>
      <p:pic>
        <p:nvPicPr>
          <p:cNvPr id="556" name="Google Shape;556;p44" descr="A close up of a screen&#10;&#10;Description automatically generated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808936" y="4249395"/>
            <a:ext cx="1463213" cy="256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p44" descr="FPI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543722" y="2069003"/>
            <a:ext cx="872515" cy="872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" name="Google Shape;558;p44" descr="Energy Peace Partners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8502350" y="1435206"/>
            <a:ext cx="765279" cy="765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" name="Google Shape;559;p44" descr="Renewable Energy Booster Award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115187" y="4905325"/>
            <a:ext cx="942849" cy="942849"/>
          </a:xfrm>
          <a:prstGeom prst="rect">
            <a:avLst/>
          </a:prstGeom>
          <a:noFill/>
          <a:ln>
            <a:noFill/>
          </a:ln>
        </p:spPr>
      </p:pic>
      <p:sp>
        <p:nvSpPr>
          <p:cNvPr id="560" name="Google Shape;560;p44"/>
          <p:cNvSpPr/>
          <p:nvPr/>
        </p:nvSpPr>
        <p:spPr>
          <a:xfrm>
            <a:off x="6443309" y="1239925"/>
            <a:ext cx="4395266" cy="2400785"/>
          </a:xfrm>
          <a:prstGeom prst="roundRect">
            <a:avLst>
              <a:gd name="adj" fmla="val 4751"/>
            </a:avLst>
          </a:prstGeom>
          <a:solidFill>
            <a:srgbClr val="71A368">
              <a:alpha val="20000"/>
            </a:srgbClr>
          </a:solidFill>
          <a:ln>
            <a:noFill/>
          </a:ln>
        </p:spPr>
        <p:txBody>
          <a:bodyPr spcFirstLastPara="1" wrap="square" lIns="180000" tIns="45700" rIns="90000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50" b="0" i="0" u="none" strike="noStrike" cap="none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61" name="Google Shape;561;p44"/>
          <p:cNvSpPr txBox="1"/>
          <p:nvPr/>
        </p:nvSpPr>
        <p:spPr>
          <a:xfrm rot="-5400000">
            <a:off x="5102742" y="2218696"/>
            <a:ext cx="2401955" cy="42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2129"/>
              </a:buClr>
              <a:buSzPts val="975"/>
              <a:buFont typeface="Arial"/>
              <a:buNone/>
            </a:pPr>
            <a:r>
              <a:rPr lang="en-GB" sz="975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Partners / Donors</a:t>
            </a:r>
            <a:endParaRPr/>
          </a:p>
        </p:txBody>
      </p:sp>
      <p:pic>
        <p:nvPicPr>
          <p:cNvPr id="562" name="Google Shape;562;p44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607732" y="4001726"/>
            <a:ext cx="1921716" cy="977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Google Shape;567;p45" descr="A picture containing game, sign, person, boar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9623" r="1" b="1"/>
          <a:stretch/>
        </p:blipFill>
        <p:spPr>
          <a:xfrm>
            <a:off x="120650" y="68263"/>
            <a:ext cx="11950700" cy="6075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2"/>
          <p:cNvSpPr txBox="1">
            <a:spLocks noGrp="1"/>
          </p:cNvSpPr>
          <p:nvPr>
            <p:ph type="title"/>
          </p:nvPr>
        </p:nvSpPr>
        <p:spPr>
          <a:xfrm>
            <a:off x="1073678" y="365127"/>
            <a:ext cx="10300601" cy="500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2000" b="1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Goma’s Neighborhoods: Ndosho, Mugunga, Lac Vert and Nyriagongo Territory</a:t>
            </a:r>
            <a:endParaRPr/>
          </a:p>
        </p:txBody>
      </p:sp>
      <p:sp>
        <p:nvSpPr>
          <p:cNvPr id="350" name="Google Shape;350;p32"/>
          <p:cNvSpPr txBox="1">
            <a:spLocks noGrp="1"/>
          </p:cNvSpPr>
          <p:nvPr>
            <p:ph type="sldNum" idx="12"/>
          </p:nvPr>
        </p:nvSpPr>
        <p:spPr>
          <a:xfrm>
            <a:off x="10770172" y="6336177"/>
            <a:ext cx="43101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6800" rIns="0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GB"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25</a:t>
            </a:fld>
            <a:endParaRPr sz="80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51" name="Google Shape;351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5432" y="1540796"/>
            <a:ext cx="5424942" cy="4119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67369" y="1540797"/>
            <a:ext cx="5553676" cy="4119884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32"/>
          <p:cNvSpPr txBox="1"/>
          <p:nvPr/>
        </p:nvSpPr>
        <p:spPr>
          <a:xfrm>
            <a:off x="4875657" y="5695578"/>
            <a:ext cx="45720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Rift Valley Institute, 2019.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46"/>
          <p:cNvSpPr txBox="1">
            <a:spLocks noGrp="1"/>
          </p:cNvSpPr>
          <p:nvPr>
            <p:ph type="sldNum" idx="12"/>
          </p:nvPr>
        </p:nvSpPr>
        <p:spPr>
          <a:xfrm>
            <a:off x="10770172" y="6336177"/>
            <a:ext cx="43101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6800" rIns="0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GB"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26</a:t>
            </a:fld>
            <a:endParaRPr sz="80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74" name="Google Shape;574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6120" y="89318"/>
            <a:ext cx="10799763" cy="6198794"/>
          </a:xfrm>
          <a:prstGeom prst="rect">
            <a:avLst/>
          </a:prstGeom>
          <a:noFill/>
          <a:ln>
            <a:noFill/>
          </a:ln>
        </p:spPr>
      </p:pic>
      <p:sp>
        <p:nvSpPr>
          <p:cNvPr id="575" name="Google Shape;575;p46"/>
          <p:cNvSpPr/>
          <p:nvPr/>
        </p:nvSpPr>
        <p:spPr>
          <a:xfrm>
            <a:off x="4513788" y="5952562"/>
            <a:ext cx="2441056" cy="462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2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i="0" u="sng" strike="noStrike" cap="non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https://nuru.cd/</a:t>
            </a:r>
            <a:r>
              <a:rPr lang="en-GB" sz="1600" b="1" i="0" u="none" strike="noStrike" cap="non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/>
          </a:p>
          <a:p>
            <a:pPr marL="7200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5915C"/>
              </a:buClr>
              <a:buSzPts val="1200"/>
              <a:buFont typeface="Noto Sans Symbols"/>
              <a:buNone/>
            </a:pPr>
            <a:endParaRPr sz="1200" b="0" i="0" u="none" strike="noStrike" cap="none">
              <a:solidFill>
                <a:srgbClr val="00000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0"/>
          <p:cNvPicPr preferRelativeResize="0"/>
          <p:nvPr/>
        </p:nvPicPr>
        <p:blipFill rotWithShape="1">
          <a:blip r:embed="rId3">
            <a:alphaModFix amt="10000"/>
          </a:blip>
          <a:srcRect r="63885"/>
          <a:stretch/>
        </p:blipFill>
        <p:spPr>
          <a:xfrm>
            <a:off x="1959700" y="94937"/>
            <a:ext cx="7546729" cy="6625885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0"/>
          <p:cNvSpPr/>
          <p:nvPr/>
        </p:nvSpPr>
        <p:spPr>
          <a:xfrm>
            <a:off x="0" y="1"/>
            <a:ext cx="381000" cy="6857999"/>
          </a:xfrm>
          <a:prstGeom prst="rect">
            <a:avLst/>
          </a:prstGeom>
          <a:solidFill>
            <a:schemeClr val="accent1">
              <a:alpha val="46274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sz="1100" b="0" i="0" u="none" strike="noStrike" cap="none">
              <a:solidFill>
                <a:srgbClr val="3F76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20"/>
          <p:cNvSpPr/>
          <p:nvPr/>
        </p:nvSpPr>
        <p:spPr>
          <a:xfrm>
            <a:off x="1862984" y="1107469"/>
            <a:ext cx="876617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 i="0" u="none" strike="noStrike" cap="none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 vision is to provide 5 million delighted clients in the DRC with world-class connectivity by 2024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20"/>
          <p:cNvSpPr/>
          <p:nvPr/>
        </p:nvSpPr>
        <p:spPr>
          <a:xfrm>
            <a:off x="1862984" y="2766074"/>
            <a:ext cx="8766178" cy="172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 dirty="0" err="1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Nuru</a:t>
            </a:r>
            <a:r>
              <a:rPr lang="en-US" sz="2800" b="1" i="0" u="none" strike="noStrike" cap="none" dirty="0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finances, builds and operates off-grid, utility-scale, solar-hybrid mini-grids with integrated GSM-based smart meter technology and mobile money payment systems</a:t>
            </a:r>
            <a:endParaRPr lang="en-GB" sz="2800" b="1" i="0" u="none" strike="noStrike" cap="none" dirty="0">
              <a:solidFill>
                <a:srgbClr val="59595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9" name="Google Shape;139;p20"/>
          <p:cNvSpPr txBox="1"/>
          <p:nvPr/>
        </p:nvSpPr>
        <p:spPr>
          <a:xfrm>
            <a:off x="381000" y="154557"/>
            <a:ext cx="11726582" cy="594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3CC03"/>
              </a:buClr>
              <a:buSzPts val="4400"/>
              <a:buFont typeface="Helvetica Neue"/>
              <a:buNone/>
            </a:pPr>
            <a:r>
              <a:rPr lang="en-GB" sz="4400" b="1" i="0" u="none" strike="noStrike" cap="none" dirty="0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 Vision</a:t>
            </a:r>
            <a:endParaRPr sz="1400" b="0" i="0" u="none" strike="noStrike" cap="none" dirty="0">
              <a:solidFill>
                <a:srgbClr val="3F76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0"/>
          <p:cNvSpPr/>
          <p:nvPr/>
        </p:nvSpPr>
        <p:spPr>
          <a:xfrm>
            <a:off x="1862984" y="5096411"/>
            <a:ext cx="8766178" cy="1283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 dirty="0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During the next two years, we plan to deploy and operate at least 39MW of solar-based mini-grids, serving tens of thousands in eastern DRC</a:t>
            </a:r>
            <a:endParaRPr lang="en-US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1" name="Google Shape;141;p20"/>
          <p:cNvCxnSpPr/>
          <p:nvPr/>
        </p:nvCxnSpPr>
        <p:spPr>
          <a:xfrm>
            <a:off x="4198501" y="2383190"/>
            <a:ext cx="3472249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42" name="Google Shape;142;p20"/>
          <p:cNvCxnSpPr/>
          <p:nvPr/>
        </p:nvCxnSpPr>
        <p:spPr>
          <a:xfrm>
            <a:off x="4198501" y="4805115"/>
            <a:ext cx="3472249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 txBox="1"/>
          <p:nvPr/>
        </p:nvSpPr>
        <p:spPr>
          <a:xfrm>
            <a:off x="381000" y="154557"/>
            <a:ext cx="11726582" cy="594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3CC03"/>
              </a:buClr>
              <a:buSzPts val="4400"/>
              <a:buFont typeface="Helvetica Neue"/>
              <a:buNone/>
            </a:pPr>
            <a:r>
              <a:rPr lang="en-GB" sz="44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Achievements To Date</a:t>
            </a:r>
            <a:endParaRPr sz="1400" b="0" i="0" u="none" strike="noStrike" cap="none">
              <a:solidFill>
                <a:srgbClr val="3F76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21"/>
          <p:cNvSpPr/>
          <p:nvPr/>
        </p:nvSpPr>
        <p:spPr>
          <a:xfrm>
            <a:off x="762840" y="2180639"/>
            <a:ext cx="2255274" cy="446884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03CC0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Beni</a:t>
            </a:r>
            <a:endParaRPr sz="1500" b="1" i="0" u="none" strike="noStrike" cap="none">
              <a:solidFill>
                <a:srgbClr val="03CC0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9" name="Google Shape;149;p21"/>
          <p:cNvSpPr/>
          <p:nvPr/>
        </p:nvSpPr>
        <p:spPr>
          <a:xfrm>
            <a:off x="3515793" y="2177960"/>
            <a:ext cx="2444725" cy="446884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03CC0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Beni</a:t>
            </a:r>
            <a:endParaRPr sz="14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0" name="Google Shape;150;p21"/>
          <p:cNvSpPr txBox="1"/>
          <p:nvPr/>
        </p:nvSpPr>
        <p:spPr>
          <a:xfrm>
            <a:off x="757221" y="4158680"/>
            <a:ext cx="2255274" cy="1177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1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Arial"/>
              <a:buChar char="•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35kW pilot project at UCBC, a university located in Beni, North Kivu.</a:t>
            </a:r>
            <a:endParaRPr/>
          </a:p>
          <a:p>
            <a:pPr marL="171450" marR="0" lvl="1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Arial"/>
              <a:buChar char="•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Commissioned in 2016</a:t>
            </a:r>
            <a:endParaRPr sz="1000" b="0" i="0" u="none" strike="noStrike" cap="none">
              <a:solidFill>
                <a:srgbClr val="3F762A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1" indent="-12572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Arial"/>
              <a:buNone/>
            </a:pPr>
            <a:endParaRPr sz="1000" b="0" i="0" u="none" strike="noStrike" cap="none">
              <a:solidFill>
                <a:srgbClr val="3F762A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51" name="Google Shape;151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1853" y="2627523"/>
            <a:ext cx="2253946" cy="1443423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1"/>
          <p:cNvSpPr/>
          <p:nvPr/>
        </p:nvSpPr>
        <p:spPr>
          <a:xfrm>
            <a:off x="6541501" y="2168709"/>
            <a:ext cx="2255274" cy="446884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03CC0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Goma</a:t>
            </a:r>
            <a:endParaRPr sz="1500" b="1" i="0" u="none" strike="noStrike" cap="none">
              <a:solidFill>
                <a:srgbClr val="03CC0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" name="Google Shape;153;p21"/>
          <p:cNvSpPr/>
          <p:nvPr/>
        </p:nvSpPr>
        <p:spPr>
          <a:xfrm>
            <a:off x="9471288" y="2136951"/>
            <a:ext cx="2255274" cy="446884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03CC0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Nat’l Expansion</a:t>
            </a:r>
            <a:endParaRPr sz="14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4" name="Google Shape;154;p21"/>
          <p:cNvSpPr txBox="1"/>
          <p:nvPr/>
        </p:nvSpPr>
        <p:spPr>
          <a:xfrm>
            <a:off x="6541501" y="4202887"/>
            <a:ext cx="2255274" cy="1495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1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Arial"/>
              <a:buChar char="•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1.3MW (solar) site at Goma, commissioned in Feb. 2020</a:t>
            </a:r>
            <a:endParaRPr/>
          </a:p>
          <a:p>
            <a:pPr marL="171450" marR="0" lvl="1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Arial"/>
              <a:buChar char="•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Currently serving ~600 customers and plan to connect up to 2000 HHs, businesses and social institutions</a:t>
            </a:r>
            <a:endParaRPr/>
          </a:p>
          <a:p>
            <a:pPr marL="171450" marR="0" lvl="1" indent="-12572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Arial"/>
              <a:buNone/>
            </a:pPr>
            <a:endParaRPr sz="1000" b="0" i="0" u="none" strike="noStrike" cap="none">
              <a:solidFill>
                <a:srgbClr val="3F76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21"/>
          <p:cNvSpPr txBox="1"/>
          <p:nvPr/>
        </p:nvSpPr>
        <p:spPr>
          <a:xfrm>
            <a:off x="9471287" y="4158680"/>
            <a:ext cx="2255275" cy="1504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1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Arial"/>
              <a:buChar char="•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Metro-grid pipeline</a:t>
            </a:r>
            <a:endParaRPr sz="1000" b="0" i="0" u="none" strike="noStrike" cap="none">
              <a:solidFill>
                <a:srgbClr val="3F762A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28650" marR="0" lvl="2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Courier New"/>
              <a:buChar char="o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342kW in Garamba</a:t>
            </a:r>
            <a:endParaRPr sz="1000" b="0" i="0" u="none" strike="noStrike" cap="none">
              <a:solidFill>
                <a:srgbClr val="3F762A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628650" marR="0" lvl="2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Courier New"/>
              <a:buChar char="o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3.7MW expansion in Goma</a:t>
            </a:r>
            <a:endParaRPr/>
          </a:p>
          <a:p>
            <a:pPr marL="628650" marR="0" lvl="2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Courier New"/>
              <a:buChar char="o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8MW in Bunia (North-East)</a:t>
            </a:r>
            <a:endParaRPr sz="1000" b="0" i="0" u="none" strike="noStrike" cap="none">
              <a:solidFill>
                <a:srgbClr val="3F762A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28650" marR="0" lvl="2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Courier New"/>
              <a:buChar char="o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2MW in Kindu (Central-East) </a:t>
            </a:r>
            <a:endParaRPr sz="1000" b="0" i="0" u="none" strike="noStrike" cap="none">
              <a:solidFill>
                <a:srgbClr val="3F762A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28650" marR="0" lvl="2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Courier New"/>
              <a:buChar char="o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20MW in Mbuji-Mayi</a:t>
            </a:r>
            <a:endParaRPr sz="1000" b="0" i="0" u="none" strike="noStrike" cap="none">
              <a:solidFill>
                <a:srgbClr val="3F762A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628650" marR="0" lvl="2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Courier New"/>
              <a:buChar char="o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5MW in Watsa-Durba</a:t>
            </a:r>
            <a:endParaRPr sz="1000" b="0" i="0" u="none" strike="noStrike" cap="none">
              <a:solidFill>
                <a:srgbClr val="3F762A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171450" marR="0" lvl="1" indent="-12572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Courier New"/>
              <a:buNone/>
            </a:pPr>
            <a:endParaRPr sz="1000" b="0" i="0" u="none" strike="noStrike" cap="none">
              <a:solidFill>
                <a:srgbClr val="3F762A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56" name="Google Shape;156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472616" y="2624844"/>
            <a:ext cx="2253946" cy="1443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1" descr="Résultat de recherche d'images pour &quot;Nuru site in Goma image&quot;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66725" y="2677212"/>
            <a:ext cx="2253946" cy="1443423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1"/>
          <p:cNvSpPr/>
          <p:nvPr/>
        </p:nvSpPr>
        <p:spPr>
          <a:xfrm>
            <a:off x="554326" y="857044"/>
            <a:ext cx="11172236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 i="0" u="none" strike="noStrike" cap="none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4 years, Nuru has developed DRC’s first ever portfolio of solar hybrid mini-grid assets + an industry-leading pipeline.</a:t>
            </a:r>
            <a:endParaRPr sz="14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9" name="Google Shape;159;p21"/>
          <p:cNvSpPr/>
          <p:nvPr/>
        </p:nvSpPr>
        <p:spPr>
          <a:xfrm>
            <a:off x="1685227" y="6201891"/>
            <a:ext cx="91108" cy="91108"/>
          </a:xfrm>
          <a:prstGeom prst="ellipse">
            <a:avLst/>
          </a:prstGeom>
          <a:solidFill>
            <a:srgbClr val="03CC0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3F762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1"/>
          <p:cNvSpPr/>
          <p:nvPr/>
        </p:nvSpPr>
        <p:spPr>
          <a:xfrm>
            <a:off x="5436592" y="6191859"/>
            <a:ext cx="91108" cy="91108"/>
          </a:xfrm>
          <a:prstGeom prst="ellipse">
            <a:avLst/>
          </a:prstGeom>
          <a:solidFill>
            <a:srgbClr val="03CC0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3F762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1"/>
          <p:cNvSpPr/>
          <p:nvPr/>
        </p:nvSpPr>
        <p:spPr>
          <a:xfrm>
            <a:off x="7636309" y="6181947"/>
            <a:ext cx="91108" cy="91108"/>
          </a:xfrm>
          <a:prstGeom prst="ellipse">
            <a:avLst/>
          </a:prstGeom>
          <a:solidFill>
            <a:srgbClr val="03CC0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3F762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21"/>
          <p:cNvSpPr/>
          <p:nvPr/>
        </p:nvSpPr>
        <p:spPr>
          <a:xfrm>
            <a:off x="10608061" y="6193823"/>
            <a:ext cx="91108" cy="91108"/>
          </a:xfrm>
          <a:prstGeom prst="ellipse">
            <a:avLst/>
          </a:prstGeom>
          <a:solidFill>
            <a:srgbClr val="03CC0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3F762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3" name="Google Shape;163;p21"/>
          <p:cNvCxnSpPr>
            <a:stCxn id="159" idx="6"/>
            <a:endCxn id="164" idx="2"/>
          </p:cNvCxnSpPr>
          <p:nvPr/>
        </p:nvCxnSpPr>
        <p:spPr>
          <a:xfrm rot="10800000" flipH="1">
            <a:off x="1776335" y="6246845"/>
            <a:ext cx="2157000" cy="6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65" name="Google Shape;165;p21"/>
          <p:cNvCxnSpPr>
            <a:stCxn id="160" idx="6"/>
            <a:endCxn id="161" idx="2"/>
          </p:cNvCxnSpPr>
          <p:nvPr/>
        </p:nvCxnSpPr>
        <p:spPr>
          <a:xfrm rot="10800000" flipH="1">
            <a:off x="5527700" y="6227513"/>
            <a:ext cx="2108700" cy="9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66" name="Google Shape;166;p21"/>
          <p:cNvCxnSpPr>
            <a:stCxn id="161" idx="6"/>
            <a:endCxn id="162" idx="2"/>
          </p:cNvCxnSpPr>
          <p:nvPr/>
        </p:nvCxnSpPr>
        <p:spPr>
          <a:xfrm>
            <a:off x="7727417" y="6227501"/>
            <a:ext cx="2880600" cy="120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7" name="Google Shape;167;p21"/>
          <p:cNvSpPr txBox="1"/>
          <p:nvPr/>
        </p:nvSpPr>
        <p:spPr>
          <a:xfrm>
            <a:off x="1468529" y="6282794"/>
            <a:ext cx="52450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2016</a:t>
            </a:r>
            <a:endParaRPr sz="1400" b="1" i="0" u="none" strike="noStrike" cap="none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" name="Google Shape;168;p21"/>
          <p:cNvSpPr txBox="1"/>
          <p:nvPr/>
        </p:nvSpPr>
        <p:spPr>
          <a:xfrm>
            <a:off x="5246565" y="6271336"/>
            <a:ext cx="52450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2020</a:t>
            </a:r>
            <a:endParaRPr sz="1400" b="1" i="0" u="none" strike="noStrike" cap="none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4" name="Google Shape;164;p21"/>
          <p:cNvSpPr/>
          <p:nvPr/>
        </p:nvSpPr>
        <p:spPr>
          <a:xfrm>
            <a:off x="3933239" y="6201312"/>
            <a:ext cx="91108" cy="91108"/>
          </a:xfrm>
          <a:prstGeom prst="ellipse">
            <a:avLst/>
          </a:prstGeom>
          <a:solidFill>
            <a:srgbClr val="03CC0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3F762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9" name="Google Shape;169;p21"/>
          <p:cNvCxnSpPr>
            <a:stCxn id="164" idx="6"/>
            <a:endCxn id="160" idx="2"/>
          </p:cNvCxnSpPr>
          <p:nvPr/>
        </p:nvCxnSpPr>
        <p:spPr>
          <a:xfrm rot="10800000" flipH="1">
            <a:off x="4024347" y="6237266"/>
            <a:ext cx="1412100" cy="96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0" name="Google Shape;170;p21"/>
          <p:cNvSpPr txBox="1"/>
          <p:nvPr/>
        </p:nvSpPr>
        <p:spPr>
          <a:xfrm>
            <a:off x="3385378" y="5837083"/>
            <a:ext cx="119455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55kW</a:t>
            </a:r>
            <a:r>
              <a:rPr lang="en-GB" sz="8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(actual)</a:t>
            </a:r>
            <a:endParaRPr sz="1400" b="1" i="0" u="none" strike="noStrike" cap="none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1" name="Google Shape;171;p21"/>
          <p:cNvSpPr txBox="1"/>
          <p:nvPr/>
        </p:nvSpPr>
        <p:spPr>
          <a:xfrm>
            <a:off x="7446282" y="6283050"/>
            <a:ext cx="52450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2022</a:t>
            </a:r>
            <a:endParaRPr sz="1400" b="1" i="0" u="none" strike="noStrike" cap="none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10173355" y="6284667"/>
            <a:ext cx="102784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2022 – 2024</a:t>
            </a:r>
            <a:endParaRPr sz="1400" b="1" i="0" u="none" strike="noStrike" cap="none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3" name="Google Shape;173;p21"/>
          <p:cNvSpPr txBox="1"/>
          <p:nvPr/>
        </p:nvSpPr>
        <p:spPr>
          <a:xfrm>
            <a:off x="890475" y="5837075"/>
            <a:ext cx="1658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35 kW</a:t>
            </a:r>
            <a:r>
              <a:rPr lang="en-GB" sz="8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(actual)</a:t>
            </a:r>
            <a:endParaRPr sz="1400" b="1" i="0" u="none" strike="noStrike" cap="none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4" name="Google Shape;174;p21"/>
          <p:cNvSpPr txBox="1"/>
          <p:nvPr/>
        </p:nvSpPr>
        <p:spPr>
          <a:xfrm>
            <a:off x="3716541" y="6287317"/>
            <a:ext cx="52450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2017</a:t>
            </a:r>
            <a:endParaRPr sz="1400" b="1" i="0" u="none" strike="noStrike" cap="none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5" name="Google Shape;175;p21"/>
          <p:cNvSpPr txBox="1"/>
          <p:nvPr/>
        </p:nvSpPr>
        <p:spPr>
          <a:xfrm>
            <a:off x="4772243" y="5837083"/>
            <a:ext cx="13404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1.3MW</a:t>
            </a:r>
            <a:r>
              <a:rPr lang="en-GB" sz="8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(actual)</a:t>
            </a:r>
            <a:endParaRPr sz="1400" b="1" i="0" u="none" strike="noStrike" cap="none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6" name="Google Shape;176;p21"/>
          <p:cNvSpPr txBox="1"/>
          <p:nvPr/>
        </p:nvSpPr>
        <p:spPr>
          <a:xfrm>
            <a:off x="6788833" y="5837083"/>
            <a:ext cx="17860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30-50 MW</a:t>
            </a:r>
            <a:r>
              <a:rPr lang="en-GB" sz="8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(forecast)</a:t>
            </a:r>
            <a:endParaRPr sz="1400" b="1" i="0" u="none" strike="noStrike" cap="none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7" name="Google Shape;177;p21"/>
          <p:cNvSpPr txBox="1"/>
          <p:nvPr/>
        </p:nvSpPr>
        <p:spPr>
          <a:xfrm>
            <a:off x="9485501" y="5848950"/>
            <a:ext cx="239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60-100 MW</a:t>
            </a:r>
            <a:r>
              <a:rPr lang="en-GB" sz="800" b="1" i="0" u="none" strike="noStrike" cap="none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(forecast)</a:t>
            </a:r>
            <a:endParaRPr sz="1400" b="1" i="0" u="none" strike="noStrike" cap="none">
              <a:solidFill>
                <a:srgbClr val="3F762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8" name="Google Shape;178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985164" y="6602503"/>
            <a:ext cx="473770" cy="16056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1"/>
          <p:cNvSpPr/>
          <p:nvPr/>
        </p:nvSpPr>
        <p:spPr>
          <a:xfrm>
            <a:off x="0" y="1"/>
            <a:ext cx="381000" cy="6857999"/>
          </a:xfrm>
          <a:prstGeom prst="rect">
            <a:avLst/>
          </a:prstGeom>
          <a:solidFill>
            <a:schemeClr val="accent1">
              <a:alpha val="46274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sz="1100" b="0" i="0" u="none" strike="noStrike" cap="none">
              <a:solidFill>
                <a:srgbClr val="03CC0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0" name="Google Shape;180;p21" descr="A house next to a body of water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488369" y="2664715"/>
            <a:ext cx="2567747" cy="1443423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1"/>
          <p:cNvSpPr txBox="1"/>
          <p:nvPr/>
        </p:nvSpPr>
        <p:spPr>
          <a:xfrm>
            <a:off x="3515794" y="4297192"/>
            <a:ext cx="2255274" cy="1177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1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Arial"/>
              <a:buChar char="•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55kW solar-based mini-grid located in Boikene neighborhood in Beni, North Kivu</a:t>
            </a:r>
            <a:endParaRPr/>
          </a:p>
          <a:p>
            <a:pPr marL="171450" marR="0" lvl="1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Arial"/>
              <a:buChar char="•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Commissioned in June 2017</a:t>
            </a:r>
            <a:endParaRPr/>
          </a:p>
          <a:p>
            <a:pPr marL="171450" marR="0" lvl="1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Arial"/>
              <a:buChar char="•"/>
            </a:pPr>
            <a:r>
              <a:rPr lang="en-GB" sz="1000" b="0" i="0" u="none" strike="noStrike" cap="none">
                <a:solidFill>
                  <a:srgbClr val="3F762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First commercial solar-hybrid mini-grid in DRC</a:t>
            </a:r>
            <a:endParaRPr sz="1000" b="0" i="0" u="none" strike="noStrike" cap="none">
              <a:solidFill>
                <a:srgbClr val="3F762A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7"/>
          <p:cNvSpPr txBox="1">
            <a:spLocks noGrp="1"/>
          </p:cNvSpPr>
          <p:nvPr>
            <p:ph type="title"/>
          </p:nvPr>
        </p:nvSpPr>
        <p:spPr>
          <a:xfrm>
            <a:off x="429775" y="219399"/>
            <a:ext cx="11201400" cy="8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600" b="1" dirty="0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Target Market and Business Model</a:t>
            </a:r>
            <a:endParaRPr sz="36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7" name="Google Shape;23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775" y="1618875"/>
            <a:ext cx="6694155" cy="446277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7"/>
          <p:cNvSpPr txBox="1">
            <a:spLocks noGrp="1"/>
          </p:cNvSpPr>
          <p:nvPr>
            <p:ph type="body" idx="1"/>
          </p:nvPr>
        </p:nvSpPr>
        <p:spPr>
          <a:xfrm>
            <a:off x="7699080" y="1071699"/>
            <a:ext cx="3932100" cy="5185262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F1F1F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200" b="1" dirty="0" err="1"/>
              <a:t>Nuru</a:t>
            </a:r>
            <a:r>
              <a:rPr lang="en-GB" sz="3200" b="1" dirty="0"/>
              <a:t> prioritizes:</a:t>
            </a:r>
            <a:endParaRPr dirty="0"/>
          </a:p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Serve: households, businesses, social institutions (health, </a:t>
            </a:r>
            <a:r>
              <a:rPr lang="en-US" sz="1800" dirty="0" err="1"/>
              <a:t>edu</a:t>
            </a:r>
            <a:r>
              <a:rPr lang="en-US" sz="1800" dirty="0"/>
              <a:t>)</a:t>
            </a:r>
          </a:p>
          <a:p>
            <a:pPr marL="742950" lvl="1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60% HHs, SMEs, smaller orgs</a:t>
            </a:r>
          </a:p>
          <a:p>
            <a:pPr marL="742950" lvl="1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40% large businesses and orgs</a:t>
            </a:r>
          </a:p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Urban zones primarily powered by diesel gensets, which are more expensive and unclean</a:t>
            </a:r>
          </a:p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Commercial hubs with high energy demand proximate to densely populated areas with under-served and unmet demand</a:t>
            </a:r>
            <a:endParaRPr lang="en-GB" dirty="0"/>
          </a:p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Markets where our solution cannot meet full demand in order to allow for scaling</a:t>
            </a:r>
          </a:p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Power Purchase Agreements and Letters of Intention to ensure bankability 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endParaRPr sz="4200" dirty="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2"/>
          <p:cNvSpPr txBox="1">
            <a:spLocks noGrp="1"/>
          </p:cNvSpPr>
          <p:nvPr>
            <p:ph type="title"/>
          </p:nvPr>
        </p:nvSpPr>
        <p:spPr>
          <a:xfrm>
            <a:off x="1073678" y="365128"/>
            <a:ext cx="10300601" cy="536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2800" b="1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DR Congo Context</a:t>
            </a:r>
            <a:endParaRPr/>
          </a:p>
        </p:txBody>
      </p:sp>
      <p:sp>
        <p:nvSpPr>
          <p:cNvPr id="188" name="Google Shape;188;p22"/>
          <p:cNvSpPr txBox="1">
            <a:spLocks noGrp="1"/>
          </p:cNvSpPr>
          <p:nvPr>
            <p:ph type="body" idx="1"/>
          </p:nvPr>
        </p:nvSpPr>
        <p:spPr>
          <a:xfrm>
            <a:off x="1073678" y="1127884"/>
            <a:ext cx="4598252" cy="4954863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F1F1F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285750" lvl="0" indent="-2095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GB" sz="1600" dirty="0"/>
              <a:t>80-100 million people</a:t>
            </a:r>
            <a:endParaRPr sz="1600" dirty="0"/>
          </a:p>
          <a:p>
            <a:pPr marL="285750" lvl="0" indent="-2095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GB" sz="1600" dirty="0"/>
              <a:t>100+ armed groups, millions of IDPs and refugees, and millions in need of humanitarian assistance</a:t>
            </a:r>
            <a:endParaRPr sz="1600" dirty="0"/>
          </a:p>
          <a:p>
            <a:pPr marL="285750" lvl="0" indent="-2095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GB" sz="1600" dirty="0"/>
              <a:t>Challenging business context</a:t>
            </a:r>
            <a:endParaRPr sz="1600" dirty="0"/>
          </a:p>
          <a:p>
            <a:pPr marL="285750" lvl="0" indent="-2095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GB" sz="1600" dirty="0"/>
              <a:t>Less than 19% energy access </a:t>
            </a:r>
            <a:endParaRPr sz="1600" dirty="0"/>
          </a:p>
          <a:p>
            <a:pPr marL="285750" lvl="0" indent="-2095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GB" sz="1600" dirty="0"/>
              <a:t>Most common: diesel gensets and wood/charcoal – environmental stressors</a:t>
            </a:r>
            <a:endParaRPr sz="1600" dirty="0"/>
          </a:p>
          <a:p>
            <a:pPr marL="285750" lvl="0" indent="-2095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GB" sz="1600" dirty="0"/>
              <a:t>Energy poverty is one consequence and symptom of Congo's complex context of corruption, fragility and insecurity. </a:t>
            </a:r>
            <a:endParaRPr sz="1600" dirty="0"/>
          </a:p>
          <a:p>
            <a:pPr marL="285750" lvl="0" indent="-2095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GB" sz="1600" b="1" dirty="0"/>
              <a:t>Opportunity: 5,000 GWh </a:t>
            </a:r>
            <a:r>
              <a:rPr lang="en-GB" sz="1600" dirty="0"/>
              <a:t>of under-served or unmet electricity demand in DRC as of 2018. </a:t>
            </a:r>
            <a:endParaRPr sz="1600" dirty="0"/>
          </a:p>
          <a:p>
            <a:pPr marL="285750" lvl="0" indent="-2095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GB" sz="1600" dirty="0"/>
              <a:t>Annual market value: $921 million + </a:t>
            </a:r>
            <a:endParaRPr sz="1600" dirty="0"/>
          </a:p>
          <a:p>
            <a:pPr marL="285750" lvl="0" indent="-2095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GB" sz="1600" dirty="0"/>
              <a:t>70GW solar potential </a:t>
            </a:r>
            <a:endParaRPr sz="1600" dirty="0"/>
          </a:p>
          <a:p>
            <a:pPr marL="285750" lvl="0" indent="-107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None/>
            </a:pPr>
            <a:endParaRPr dirty="0"/>
          </a:p>
          <a:p>
            <a:pPr marL="285750" lvl="0" indent="-107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None/>
            </a:pPr>
            <a:endParaRPr dirty="0"/>
          </a:p>
          <a:p>
            <a:pPr marL="285750" lvl="0" indent="-107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None/>
            </a:pPr>
            <a:endParaRPr dirty="0"/>
          </a:p>
        </p:txBody>
      </p:sp>
      <p:pic>
        <p:nvPicPr>
          <p:cNvPr id="189" name="Google Shape;189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21543" y="1127884"/>
            <a:ext cx="4362324" cy="505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3"/>
          <p:cNvSpPr txBox="1">
            <a:spLocks noGrp="1"/>
          </p:cNvSpPr>
          <p:nvPr>
            <p:ph type="title"/>
          </p:nvPr>
        </p:nvSpPr>
        <p:spPr>
          <a:xfrm>
            <a:off x="1073678" y="365127"/>
            <a:ext cx="10300601" cy="849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2000" dirty="0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Mini-grid market in DRC</a:t>
            </a:r>
            <a:br>
              <a:rPr lang="en-GB" sz="2000" dirty="0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400" dirty="0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Favourable mini-grid specific regulation where private operators can propose cost-reflective tariffs</a:t>
            </a:r>
            <a:endParaRPr sz="2000" dirty="0">
              <a:solidFill>
                <a:srgbClr val="65915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6" name="Google Shape;196;p23"/>
          <p:cNvSpPr txBox="1"/>
          <p:nvPr/>
        </p:nvSpPr>
        <p:spPr>
          <a:xfrm>
            <a:off x="1073677" y="1183848"/>
            <a:ext cx="5105182" cy="479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2129"/>
              </a:buClr>
              <a:buSzPts val="1365"/>
              <a:buFont typeface="Arial"/>
              <a:buNone/>
            </a:pPr>
            <a:r>
              <a:rPr lang="en-GB" sz="1365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Tariffs</a:t>
            </a:r>
            <a:endParaRPr/>
          </a:p>
        </p:txBody>
      </p:sp>
      <p:sp>
        <p:nvSpPr>
          <p:cNvPr id="197" name="Google Shape;197;p23"/>
          <p:cNvSpPr txBox="1"/>
          <p:nvPr/>
        </p:nvSpPr>
        <p:spPr>
          <a:xfrm>
            <a:off x="6096001" y="1183848"/>
            <a:ext cx="5105182" cy="479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2129"/>
              </a:buClr>
              <a:buSzPts val="1365"/>
              <a:buFont typeface="Arial"/>
              <a:buNone/>
            </a:pPr>
            <a:r>
              <a:rPr lang="en-GB" sz="1365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Licensing</a:t>
            </a:r>
            <a:endParaRPr/>
          </a:p>
        </p:txBody>
      </p:sp>
      <p:sp>
        <p:nvSpPr>
          <p:cNvPr id="198" name="Google Shape;198;p23"/>
          <p:cNvSpPr/>
          <p:nvPr/>
        </p:nvSpPr>
        <p:spPr>
          <a:xfrm>
            <a:off x="1131632" y="5991458"/>
            <a:ext cx="10069551" cy="2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2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0" i="1" u="none" strike="noStrike" cap="none">
                <a:solidFill>
                  <a:srgbClr val="7F7F7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Source: Off-grid solar market assessment, Democratic Republic of Congo, USAID and Power Africa, October 2019 </a:t>
            </a:r>
            <a:endParaRPr sz="800" b="1" i="0" u="none" strike="noStrike" cap="none">
              <a:solidFill>
                <a:srgbClr val="65915C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7200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A5CB6E"/>
              </a:buClr>
              <a:buSzPts val="800"/>
              <a:buFont typeface="Noto Sans Symbols"/>
              <a:buNone/>
            </a:pPr>
            <a:endParaRPr sz="800" b="1" i="0" u="none" strike="noStrike" cap="none">
              <a:solidFill>
                <a:srgbClr val="65915C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99" name="Google Shape;199;p23"/>
          <p:cNvSpPr txBox="1"/>
          <p:nvPr/>
        </p:nvSpPr>
        <p:spPr>
          <a:xfrm>
            <a:off x="1073677" y="3469271"/>
            <a:ext cx="5105182" cy="479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2129"/>
              </a:buClr>
              <a:buSzPts val="1365"/>
              <a:buFont typeface="Arial"/>
              <a:buNone/>
            </a:pPr>
            <a:r>
              <a:rPr lang="en-GB" sz="1365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Grid Arrival</a:t>
            </a:r>
            <a:endParaRPr/>
          </a:p>
        </p:txBody>
      </p:sp>
      <p:sp>
        <p:nvSpPr>
          <p:cNvPr id="200" name="Google Shape;200;p23"/>
          <p:cNvSpPr txBox="1"/>
          <p:nvPr/>
        </p:nvSpPr>
        <p:spPr>
          <a:xfrm>
            <a:off x="6096001" y="3469271"/>
            <a:ext cx="5105182" cy="479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2129"/>
              </a:buClr>
              <a:buSzPts val="1365"/>
              <a:buFont typeface="Arial"/>
              <a:buNone/>
            </a:pPr>
            <a:r>
              <a:rPr lang="en-GB" sz="1365" b="1" i="0" u="none" strike="noStrike" cap="none">
                <a:solidFill>
                  <a:srgbClr val="65915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Technical Issues</a:t>
            </a:r>
            <a:endParaRPr/>
          </a:p>
        </p:txBody>
      </p:sp>
      <p:sp>
        <p:nvSpPr>
          <p:cNvPr id="201" name="Google Shape;201;p23"/>
          <p:cNvSpPr/>
          <p:nvPr/>
        </p:nvSpPr>
        <p:spPr>
          <a:xfrm>
            <a:off x="1073677" y="1574154"/>
            <a:ext cx="4854200" cy="1439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2000" marR="0" lvl="0" indent="-69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915C"/>
              </a:buClr>
              <a:buSzPts val="1100"/>
              <a:buFont typeface="Noto Sans Symbols"/>
              <a:buChar char="▪"/>
            </a:pPr>
            <a:r>
              <a:rPr lang="en-GB" sz="11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Mini-grid operators </a:t>
            </a:r>
            <a:r>
              <a:rPr lang="en-GB" sz="1100" b="1" i="0" u="none" strike="noStrike" cap="none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can propose tariffs that guarantee an appropriate return on investment</a:t>
            </a:r>
            <a:endParaRPr sz="1500"/>
          </a:p>
          <a:p>
            <a:pPr marL="72000" marR="0" lvl="0" indent="-698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5915C"/>
              </a:buClr>
              <a:buSzPts val="1100"/>
              <a:buFont typeface="Noto Sans Symbols"/>
              <a:buChar char="▪"/>
            </a:pPr>
            <a:r>
              <a:rPr lang="en-GB" sz="11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Developers can propose tariffs that reflect the cost structure incurred by the operator</a:t>
            </a:r>
            <a:endParaRPr sz="1500"/>
          </a:p>
          <a:p>
            <a:pPr marL="72000" marR="0" lvl="0" indent="-698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5915C"/>
              </a:buClr>
              <a:buSzPts val="1100"/>
              <a:buFont typeface="Noto Sans Symbols"/>
              <a:buChar char="▪"/>
            </a:pPr>
            <a:r>
              <a:rPr lang="en-GB" sz="11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Tariffs must be approved by the MERH and the Ministry of Economy after regulatory review</a:t>
            </a:r>
            <a:endParaRPr sz="1500"/>
          </a:p>
        </p:txBody>
      </p:sp>
      <p:sp>
        <p:nvSpPr>
          <p:cNvPr id="202" name="Google Shape;202;p23"/>
          <p:cNvSpPr/>
          <p:nvPr/>
        </p:nvSpPr>
        <p:spPr>
          <a:xfrm>
            <a:off x="1073677" y="3943017"/>
            <a:ext cx="4854200" cy="1720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20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The 2014 law does not provide for the case where the main grid reaches any installed mini-grids</a:t>
            </a:r>
            <a:endParaRPr sz="1300"/>
          </a:p>
          <a:p>
            <a:pPr marL="72000" marR="0" lvl="0" indent="-76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Concession contracts can have a duration of up to 30 years, which should </a:t>
            </a:r>
            <a:r>
              <a:rPr lang="en-GB" sz="1200" b="1" i="0" u="none" strike="noStrike" cap="none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provide some security to mini-grid operators </a:t>
            </a: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against national utility encroachment</a:t>
            </a:r>
            <a:endParaRPr sz="1600"/>
          </a:p>
          <a:p>
            <a:pPr marL="72000" marR="0" lvl="0" indent="-762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The size of the country, the main grid’s constrained reach, and limited investments in transmission also reduce this possibility</a:t>
            </a:r>
            <a:endParaRPr sz="1600"/>
          </a:p>
        </p:txBody>
      </p:sp>
      <p:sp>
        <p:nvSpPr>
          <p:cNvPr id="203" name="Google Shape;203;p23"/>
          <p:cNvSpPr/>
          <p:nvPr/>
        </p:nvSpPr>
        <p:spPr>
          <a:xfrm>
            <a:off x="6096000" y="1574150"/>
            <a:ext cx="4854300" cy="16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20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 dirty="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The existing legal framework </a:t>
            </a:r>
            <a:r>
              <a:rPr lang="en-GB" sz="1200" b="1" i="0" u="none" strike="noStrike" cap="none" dirty="0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promotes private-sector involvement </a:t>
            </a:r>
            <a:r>
              <a:rPr lang="en-GB" sz="1200" b="0" i="0" u="none" strike="noStrike" cap="none" dirty="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 large distribution networks</a:t>
            </a:r>
            <a:endParaRPr sz="1600" dirty="0"/>
          </a:p>
          <a:p>
            <a:pPr marL="72000" marR="0" lvl="0" indent="-76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 dirty="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It requires that power distributors of any scale operating for public benefit obtain a </a:t>
            </a:r>
            <a:r>
              <a:rPr lang="en-GB" sz="1200" b="1" i="0" u="none" strike="noStrike" cap="none" dirty="0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concession</a:t>
            </a:r>
            <a:r>
              <a:rPr lang="en-GB" sz="1200" b="0" i="0" u="none" strike="noStrike" cap="none" dirty="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, </a:t>
            </a:r>
            <a:r>
              <a:rPr lang="en-GB" sz="1200" b="1" i="0" u="none" strike="noStrike" cap="none" dirty="0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lasting up to 30 years</a:t>
            </a:r>
            <a:r>
              <a:rPr lang="en-GB" sz="1200" b="0" i="0" u="none" strike="noStrike" cap="none" dirty="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, </a:t>
            </a:r>
            <a:endParaRPr sz="1600" dirty="0"/>
          </a:p>
          <a:p>
            <a:pPr marL="72000" marR="0" lvl="0" indent="-762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 dirty="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Projects are required to present </a:t>
            </a:r>
            <a:r>
              <a:rPr lang="en-GB" sz="1200" b="1" i="0" u="none" strike="noStrike" cap="none" dirty="0">
                <a:solidFill>
                  <a:srgbClr val="65915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environmental and social impact </a:t>
            </a:r>
            <a:r>
              <a:rPr lang="en-GB" sz="1200" b="0" i="0" u="none" strike="noStrike" cap="none" dirty="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assessment studies and management plans with their applications</a:t>
            </a:r>
            <a:endParaRPr sz="1600" dirty="0"/>
          </a:p>
        </p:txBody>
      </p:sp>
      <p:sp>
        <p:nvSpPr>
          <p:cNvPr id="204" name="Google Shape;204;p23"/>
          <p:cNvSpPr/>
          <p:nvPr/>
        </p:nvSpPr>
        <p:spPr>
          <a:xfrm>
            <a:off x="6096001" y="3943017"/>
            <a:ext cx="4854200" cy="1720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20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Mini-grid projects follow the general technical specifications for electricity projects</a:t>
            </a:r>
            <a:endParaRPr sz="1600"/>
          </a:p>
          <a:p>
            <a:pPr marL="72000" marR="0" lvl="0" indent="-762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5915C"/>
              </a:buClr>
              <a:buSzPts val="1200"/>
              <a:buFont typeface="Noto Sans Symbols"/>
              <a:buChar char="▪"/>
            </a:pPr>
            <a:r>
              <a:rPr lang="en-GB" sz="1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Such specifications must be included in documents for any tender, and any installation must respect the general technical norms and standards in the country</a:t>
            </a:r>
            <a:endParaRPr sz="1600"/>
          </a:p>
        </p:txBody>
      </p:sp>
      <p:pic>
        <p:nvPicPr>
          <p:cNvPr id="205" name="Google Shape;205;p23" descr="Résultat de recherche d'images pour &quot;tarrif icon black&quot;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30973" y="1109021"/>
            <a:ext cx="381833" cy="381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3" descr="Résultat de recherche d'images pour &quot;licensing icon&quot;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35129" y="1186538"/>
            <a:ext cx="313547" cy="313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3" descr="Résultat de recherche d'images pour &quot;minigrid icon&quot;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38705" y="3303674"/>
            <a:ext cx="561800" cy="56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3" descr="Résultat de recherche d'images pour &quot;technical icon&quot;"/>
          <p:cNvPicPr preferRelativeResize="0"/>
          <p:nvPr/>
        </p:nvPicPr>
        <p:blipFill rotWithShape="1">
          <a:blip r:embed="rId6">
            <a:alphaModFix/>
          </a:blip>
          <a:srcRect l="18237" t="13883" r="15939" b="21235"/>
          <a:stretch/>
        </p:blipFill>
        <p:spPr>
          <a:xfrm>
            <a:off x="7866962" y="3371405"/>
            <a:ext cx="505933" cy="5379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73678" y="365127"/>
            <a:ext cx="10300601" cy="543685"/>
          </a:xfrm>
        </p:spPr>
        <p:txBody>
          <a:bodyPr>
            <a:noAutofit/>
          </a:bodyPr>
          <a:lstStyle/>
          <a:p>
            <a:r>
              <a:rPr lang="pt-BR" sz="2800" b="1" dirty="0">
                <a:solidFill>
                  <a:schemeClr val="accent1">
                    <a:lumMod val="75000"/>
                  </a:schemeClr>
                </a:solidFill>
                <a:latin typeface="Helvetica Neue Medium" charset="0"/>
              </a:rPr>
              <a:t>Goma, North Kivu, DR Congo</a:t>
            </a:r>
            <a:endParaRPr lang="en-GB" sz="2800" b="1" dirty="0">
              <a:solidFill>
                <a:schemeClr val="accent1">
                  <a:lumMod val="75000"/>
                </a:schemeClr>
              </a:solidFill>
              <a:latin typeface="Helvetica Neue Medium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63DF24-1D0C-4C7E-BB1A-5DF7ADD629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7236" y="1200944"/>
            <a:ext cx="5963067" cy="4456112"/>
          </a:xfrm>
          <a:prstGeom prst="rect">
            <a:avLst/>
          </a:prstGeom>
        </p:spPr>
      </p:pic>
      <p:sp>
        <p:nvSpPr>
          <p:cNvPr id="7" name="Google Shape;188;p22">
            <a:extLst>
              <a:ext uri="{FF2B5EF4-FFF2-40B4-BE49-F238E27FC236}">
                <a16:creationId xmlns:a16="http://schemas.microsoft.com/office/drawing/2014/main" id="{BC562642-1109-4162-B26F-8DF81FF9D714}"/>
              </a:ext>
            </a:extLst>
          </p:cNvPr>
          <p:cNvSpPr txBox="1">
            <a:spLocks/>
          </p:cNvSpPr>
          <p:nvPr/>
        </p:nvSpPr>
        <p:spPr>
          <a:xfrm>
            <a:off x="621615" y="1200945"/>
            <a:ext cx="4598252" cy="4456112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F1F1F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Located on Lake Kivu and DRC-Rwanda border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Goma transformed by</a:t>
            </a:r>
            <a:r>
              <a:rPr lang="en-US" sz="16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recent conflicts (1993, 1994 Rwandan genocide, 1996-97, 1998-2003, 2012-13, etc.) and volcanic eruption in 2002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Goma grows from 300,000 to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1-2 million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Annual growth rate of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10%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Hub for humanitarian and development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Viewed as city of opportunity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Energy access rates of 46%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86% of Goma’s businesses strongly agree that a lack of reliable energy prevents their business from operating and growing properly</a:t>
            </a:r>
            <a:endParaRPr lang="en-US" sz="1600" dirty="0"/>
          </a:p>
          <a:p>
            <a:pPr marL="285750" indent="-107950">
              <a:lnSpc>
                <a:spcPct val="90000"/>
              </a:lnSpc>
              <a:spcBef>
                <a:spcPts val="1000"/>
              </a:spcBef>
              <a:buSzPts val="2800"/>
            </a:pPr>
            <a:endParaRPr lang="en-US" dirty="0"/>
          </a:p>
          <a:p>
            <a:pPr marL="285750" indent="-107950">
              <a:lnSpc>
                <a:spcPct val="90000"/>
              </a:lnSpc>
              <a:spcBef>
                <a:spcPts val="1000"/>
              </a:spcBef>
              <a:buSzPts val="2800"/>
            </a:pPr>
            <a:endParaRPr lang="en-US" dirty="0"/>
          </a:p>
          <a:p>
            <a:pPr marL="285750" indent="-107950">
              <a:lnSpc>
                <a:spcPct val="90000"/>
              </a:lnSpc>
              <a:spcBef>
                <a:spcPts val="1000"/>
              </a:spcBef>
              <a:buSzPts val="2800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654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3"/>
          <p:cNvSpPr txBox="1">
            <a:spLocks noGrp="1"/>
          </p:cNvSpPr>
          <p:nvPr>
            <p:ph type="title"/>
          </p:nvPr>
        </p:nvSpPr>
        <p:spPr>
          <a:xfrm>
            <a:off x="1073678" y="365127"/>
            <a:ext cx="10300601" cy="581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2800" b="1">
                <a:solidFill>
                  <a:srgbClr val="3F762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Energy Access in Goma</a:t>
            </a:r>
            <a:endParaRPr/>
          </a:p>
        </p:txBody>
      </p:sp>
      <p:sp>
        <p:nvSpPr>
          <p:cNvPr id="360" name="Google Shape;360;p33"/>
          <p:cNvSpPr txBox="1">
            <a:spLocks noGrp="1"/>
          </p:cNvSpPr>
          <p:nvPr>
            <p:ph type="sldNum" idx="12"/>
          </p:nvPr>
        </p:nvSpPr>
        <p:spPr>
          <a:xfrm>
            <a:off x="10770172" y="6336177"/>
            <a:ext cx="43101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6800" rIns="0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GB" sz="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9</a:t>
            </a:fld>
            <a:endParaRPr sz="80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61" name="Google Shape;361;p33" descr="Source: Harvard Humanitarian Initi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54030" y="1228067"/>
            <a:ext cx="5028253" cy="4401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3500" y="1684421"/>
            <a:ext cx="6670530" cy="3754387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33"/>
          <p:cNvSpPr txBox="1"/>
          <p:nvPr/>
        </p:nvSpPr>
        <p:spPr>
          <a:xfrm>
            <a:off x="7347284" y="5629933"/>
            <a:ext cx="42672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Harvard Humanitarian Initiative, 2017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en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1923</Words>
  <Application>Microsoft Office PowerPoint</Application>
  <PresentationFormat>Widescreen</PresentationFormat>
  <Paragraphs>306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8" baseType="lpstr">
      <vt:lpstr>Arial</vt:lpstr>
      <vt:lpstr>Noto Sans Symbols</vt:lpstr>
      <vt:lpstr>Courier New</vt:lpstr>
      <vt:lpstr>Calibri</vt:lpstr>
      <vt:lpstr>Helvetica</vt:lpstr>
      <vt:lpstr>Cambria</vt:lpstr>
      <vt:lpstr>Gill Sans</vt:lpstr>
      <vt:lpstr>Helvetica Neue</vt:lpstr>
      <vt:lpstr>Helvetica Neue Medium</vt:lpstr>
      <vt:lpstr>Oswald</vt:lpstr>
      <vt:lpstr>Helvetica Neue Light</vt:lpstr>
      <vt:lpstr>Office Theme</vt:lpstr>
      <vt:lpstr>PowerPoint Presentation</vt:lpstr>
      <vt:lpstr>PowerPoint Presentation</vt:lpstr>
      <vt:lpstr>PowerPoint Presentation</vt:lpstr>
      <vt:lpstr>PowerPoint Presentation</vt:lpstr>
      <vt:lpstr>Target Market and Business Model</vt:lpstr>
      <vt:lpstr>DR Congo Context</vt:lpstr>
      <vt:lpstr>Mini-grid market in DRC Favourable mini-grid specific regulation where private operators can propose cost-reflective tariffs</vt:lpstr>
      <vt:lpstr>Goma, North Kivu, DR Congo</vt:lpstr>
      <vt:lpstr>Energy Access in Goma</vt:lpstr>
      <vt:lpstr>Urban infrastructure and urban fragility</vt:lpstr>
      <vt:lpstr>Ndosho neighborhood, Goma, North Kivu</vt:lpstr>
      <vt:lpstr>Goma 1.3MW minigrid Overview </vt:lpstr>
      <vt:lpstr>Goma 1.3MW minigrid Schematic plan </vt:lpstr>
      <vt:lpstr>Containerized control room, battery storage, transformer</vt:lpstr>
      <vt:lpstr>Goma 1.3MW minigrid Historical development calendar</vt:lpstr>
      <vt:lpstr>Customer journey (1/2) A well-defined 10-step journey ensuring customer delight</vt:lpstr>
      <vt:lpstr>Customer journey (2/2) A well-defined 10-step journey ensuring customer satisfaction</vt:lpstr>
      <vt:lpstr>PowerPoint Presentation</vt:lpstr>
      <vt:lpstr>Nuru to benefit from Peace Renewable Energy Credits PRECs should cover up to 10% of Capex related to new projects  </vt:lpstr>
      <vt:lpstr>Project Impact</vt:lpstr>
      <vt:lpstr>Project Challenges &amp; Lessons Learned</vt:lpstr>
      <vt:lpstr>Community building Community building is at the heart of Nuru’s strategy to ensure peace and proper operation of the sites</vt:lpstr>
      <vt:lpstr>Technical assistance, donors, shareholders and awards </vt:lpstr>
      <vt:lpstr>PowerPoint Presentation</vt:lpstr>
      <vt:lpstr>Goma’s Neighborhoods: Ndosho, Mugunga, Lac Vert and Nyriagongo Territory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Kyle Hamilton</cp:lastModifiedBy>
  <cp:revision>21</cp:revision>
  <dcterms:modified xsi:type="dcterms:W3CDTF">2020-09-15T12:26:45Z</dcterms:modified>
</cp:coreProperties>
</file>